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444" r:id="rId3"/>
    <p:sldId id="447" r:id="rId4"/>
    <p:sldId id="446" r:id="rId5"/>
    <p:sldId id="448" r:id="rId6"/>
    <p:sldId id="449" r:id="rId7"/>
    <p:sldId id="450" r:id="rId8"/>
    <p:sldId id="454" r:id="rId9"/>
    <p:sldId id="452" r:id="rId10"/>
    <p:sldId id="453" r:id="rId11"/>
    <p:sldId id="445" r:id="rId12"/>
    <p:sldId id="451" r:id="rId13"/>
    <p:sldId id="414" r:id="rId14"/>
    <p:sldId id="413"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309C696-D23D-42A1-8B97-9C7E34FE890D}">
          <p14:sldIdLst>
            <p14:sldId id="256"/>
            <p14:sldId id="444"/>
            <p14:sldId id="447"/>
            <p14:sldId id="446"/>
            <p14:sldId id="448"/>
            <p14:sldId id="449"/>
            <p14:sldId id="450"/>
            <p14:sldId id="454"/>
            <p14:sldId id="452"/>
            <p14:sldId id="453"/>
            <p14:sldId id="445"/>
            <p14:sldId id="451"/>
            <p14:sldId id="414"/>
            <p14:sldId id="41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FD62C"/>
    <a:srgbClr val="A90000"/>
    <a:srgbClr val="A6D3F8"/>
    <a:srgbClr val="64A16D"/>
    <a:srgbClr val="03070A"/>
    <a:srgbClr val="79574E"/>
    <a:srgbClr val="988F0F"/>
    <a:srgbClr val="FAF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0" autoAdjust="0"/>
    <p:restoredTop sz="71482" autoAdjust="0"/>
  </p:normalViewPr>
  <p:slideViewPr>
    <p:cSldViewPr snapToGrid="0">
      <p:cViewPr varScale="1">
        <p:scale>
          <a:sx n="68" d="100"/>
          <a:sy n="68" d="100"/>
        </p:scale>
        <p:origin x="78" y="91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Feuil1!$B$1</c:f>
              <c:strCache>
                <c:ptCount val="1"/>
                <c:pt idx="0">
                  <c:v>Théorie</c:v>
                </c:pt>
              </c:strCache>
            </c:strRef>
          </c:tx>
          <c:spPr>
            <a:solidFill>
              <a:schemeClr val="accent1"/>
            </a:solidFill>
            <a:ln>
              <a:noFill/>
            </a:ln>
            <a:effectLst/>
          </c:spPr>
          <c:invertIfNegative val="0"/>
          <c:cat>
            <c:strRef>
              <c:f>Feuil1!$A$2:$A$6</c:f>
              <c:strCache>
                <c:ptCount val="5"/>
                <c:pt idx="0">
                  <c:v>Mali2014</c:v>
                </c:pt>
                <c:pt idx="1">
                  <c:v>Mali2018</c:v>
                </c:pt>
                <c:pt idx="2">
                  <c:v>Burundi2022</c:v>
                </c:pt>
                <c:pt idx="3">
                  <c:v>Benin Parakou2018</c:v>
                </c:pt>
                <c:pt idx="4">
                  <c:v>Benin INMES2024</c:v>
                </c:pt>
              </c:strCache>
            </c:strRef>
          </c:cat>
          <c:val>
            <c:numRef>
              <c:f>Feuil1!$B$2:$B$6</c:f>
              <c:numCache>
                <c:formatCode>General</c:formatCode>
                <c:ptCount val="5"/>
                <c:pt idx="0">
                  <c:v>25</c:v>
                </c:pt>
                <c:pt idx="1">
                  <c:v>25</c:v>
                </c:pt>
                <c:pt idx="2">
                  <c:v>24</c:v>
                </c:pt>
                <c:pt idx="3">
                  <c:v>28</c:v>
                </c:pt>
                <c:pt idx="4">
                  <c:v>30</c:v>
                </c:pt>
              </c:numCache>
            </c:numRef>
          </c:val>
          <c:extLst>
            <c:ext xmlns:c16="http://schemas.microsoft.com/office/drawing/2014/chart" uri="{C3380CC4-5D6E-409C-BE32-E72D297353CC}">
              <c16:uniqueId val="{00000000-1445-4AA3-BA55-AEDFAD72C573}"/>
            </c:ext>
          </c:extLst>
        </c:ser>
        <c:ser>
          <c:idx val="1"/>
          <c:order val="1"/>
          <c:tx>
            <c:strRef>
              <c:f>Feuil1!$C$1</c:f>
              <c:strCache>
                <c:ptCount val="1"/>
                <c:pt idx="0">
                  <c:v>Prod text</c:v>
                </c:pt>
              </c:strCache>
            </c:strRef>
          </c:tx>
          <c:spPr>
            <a:solidFill>
              <a:schemeClr val="accent2"/>
            </a:solidFill>
            <a:ln>
              <a:noFill/>
            </a:ln>
            <a:effectLst/>
          </c:spPr>
          <c:invertIfNegative val="0"/>
          <c:cat>
            <c:strRef>
              <c:f>Feuil1!$A$2:$A$6</c:f>
              <c:strCache>
                <c:ptCount val="5"/>
                <c:pt idx="0">
                  <c:v>Mali2014</c:v>
                </c:pt>
                <c:pt idx="1">
                  <c:v>Mali2018</c:v>
                </c:pt>
                <c:pt idx="2">
                  <c:v>Burundi2022</c:v>
                </c:pt>
                <c:pt idx="3">
                  <c:v>Benin Parakou2018</c:v>
                </c:pt>
                <c:pt idx="4">
                  <c:v>Benin INMES2024</c:v>
                </c:pt>
              </c:strCache>
            </c:strRef>
          </c:cat>
          <c:val>
            <c:numRef>
              <c:f>Feuil1!$C$2:$C$6</c:f>
              <c:numCache>
                <c:formatCode>General</c:formatCode>
                <c:ptCount val="5"/>
                <c:pt idx="0">
                  <c:v>6</c:v>
                </c:pt>
                <c:pt idx="1">
                  <c:v>6</c:v>
                </c:pt>
                <c:pt idx="2">
                  <c:v>9</c:v>
                </c:pt>
                <c:pt idx="3">
                  <c:v>6</c:v>
                </c:pt>
                <c:pt idx="4">
                  <c:v>2</c:v>
                </c:pt>
              </c:numCache>
            </c:numRef>
          </c:val>
          <c:extLst>
            <c:ext xmlns:c16="http://schemas.microsoft.com/office/drawing/2014/chart" uri="{C3380CC4-5D6E-409C-BE32-E72D297353CC}">
              <c16:uniqueId val="{00000001-1445-4AA3-BA55-AEDFAD72C573}"/>
            </c:ext>
          </c:extLst>
        </c:ser>
        <c:ser>
          <c:idx val="2"/>
          <c:order val="2"/>
          <c:tx>
            <c:strRef>
              <c:f>Feuil1!$D$1</c:f>
              <c:strCache>
                <c:ptCount val="1"/>
                <c:pt idx="0">
                  <c:v>Prod PPT</c:v>
                </c:pt>
              </c:strCache>
            </c:strRef>
          </c:tx>
          <c:spPr>
            <a:solidFill>
              <a:schemeClr val="accent3"/>
            </a:solidFill>
            <a:ln>
              <a:noFill/>
            </a:ln>
            <a:effectLst/>
          </c:spPr>
          <c:invertIfNegative val="0"/>
          <c:cat>
            <c:strRef>
              <c:f>Feuil1!$A$2:$A$6</c:f>
              <c:strCache>
                <c:ptCount val="5"/>
                <c:pt idx="0">
                  <c:v>Mali2014</c:v>
                </c:pt>
                <c:pt idx="1">
                  <c:v>Mali2018</c:v>
                </c:pt>
                <c:pt idx="2">
                  <c:v>Burundi2022</c:v>
                </c:pt>
                <c:pt idx="3">
                  <c:v>Benin Parakou2018</c:v>
                </c:pt>
                <c:pt idx="4">
                  <c:v>Benin INMES2024</c:v>
                </c:pt>
              </c:strCache>
            </c:strRef>
          </c:cat>
          <c:val>
            <c:numRef>
              <c:f>Feuil1!$D$2:$D$6</c:f>
              <c:numCache>
                <c:formatCode>General</c:formatCode>
                <c:ptCount val="5"/>
                <c:pt idx="0">
                  <c:v>16</c:v>
                </c:pt>
                <c:pt idx="1">
                  <c:v>16</c:v>
                </c:pt>
                <c:pt idx="2">
                  <c:v>12</c:v>
                </c:pt>
                <c:pt idx="3">
                  <c:v>10</c:v>
                </c:pt>
                <c:pt idx="4">
                  <c:v>2</c:v>
                </c:pt>
              </c:numCache>
            </c:numRef>
          </c:val>
          <c:extLst>
            <c:ext xmlns:c16="http://schemas.microsoft.com/office/drawing/2014/chart" uri="{C3380CC4-5D6E-409C-BE32-E72D297353CC}">
              <c16:uniqueId val="{00000002-1445-4AA3-BA55-AEDFAD72C573}"/>
            </c:ext>
          </c:extLst>
        </c:ser>
        <c:ser>
          <c:idx val="3"/>
          <c:order val="3"/>
          <c:tx>
            <c:strRef>
              <c:f>Feuil1!$E$1</c:f>
              <c:strCache>
                <c:ptCount val="1"/>
                <c:pt idx="0">
                  <c:v>Prod Quizz</c:v>
                </c:pt>
              </c:strCache>
            </c:strRef>
          </c:tx>
          <c:spPr>
            <a:solidFill>
              <a:schemeClr val="accent4"/>
            </a:solidFill>
            <a:ln>
              <a:noFill/>
            </a:ln>
            <a:effectLst/>
          </c:spPr>
          <c:invertIfNegative val="0"/>
          <c:cat>
            <c:strRef>
              <c:f>Feuil1!$A$2:$A$6</c:f>
              <c:strCache>
                <c:ptCount val="5"/>
                <c:pt idx="0">
                  <c:v>Mali2014</c:v>
                </c:pt>
                <c:pt idx="1">
                  <c:v>Mali2018</c:v>
                </c:pt>
                <c:pt idx="2">
                  <c:v>Burundi2022</c:v>
                </c:pt>
                <c:pt idx="3">
                  <c:v>Benin Parakou2018</c:v>
                </c:pt>
                <c:pt idx="4">
                  <c:v>Benin INMES2024</c:v>
                </c:pt>
              </c:strCache>
            </c:strRef>
          </c:cat>
          <c:val>
            <c:numRef>
              <c:f>Feuil1!$E$2:$E$6</c:f>
              <c:numCache>
                <c:formatCode>General</c:formatCode>
                <c:ptCount val="5"/>
                <c:pt idx="0">
                  <c:v>8</c:v>
                </c:pt>
                <c:pt idx="1">
                  <c:v>8</c:v>
                </c:pt>
                <c:pt idx="2">
                  <c:v>8</c:v>
                </c:pt>
                <c:pt idx="3">
                  <c:v>8</c:v>
                </c:pt>
                <c:pt idx="4">
                  <c:v>2</c:v>
                </c:pt>
              </c:numCache>
            </c:numRef>
          </c:val>
          <c:extLst>
            <c:ext xmlns:c16="http://schemas.microsoft.com/office/drawing/2014/chart" uri="{C3380CC4-5D6E-409C-BE32-E72D297353CC}">
              <c16:uniqueId val="{00000003-1445-4AA3-BA55-AEDFAD72C573}"/>
            </c:ext>
          </c:extLst>
        </c:ser>
        <c:ser>
          <c:idx val="4"/>
          <c:order val="4"/>
          <c:tx>
            <c:strRef>
              <c:f>Feuil1!$F$1</c:f>
              <c:strCache>
                <c:ptCount val="1"/>
                <c:pt idx="0">
                  <c:v>Mise en ligne</c:v>
                </c:pt>
              </c:strCache>
            </c:strRef>
          </c:tx>
          <c:spPr>
            <a:solidFill>
              <a:schemeClr val="accent5"/>
            </a:solidFill>
            <a:ln>
              <a:noFill/>
            </a:ln>
            <a:effectLst/>
          </c:spPr>
          <c:invertIfNegative val="0"/>
          <c:cat>
            <c:strRef>
              <c:f>Feuil1!$A$2:$A$6</c:f>
              <c:strCache>
                <c:ptCount val="5"/>
                <c:pt idx="0">
                  <c:v>Mali2014</c:v>
                </c:pt>
                <c:pt idx="1">
                  <c:v>Mali2018</c:v>
                </c:pt>
                <c:pt idx="2">
                  <c:v>Burundi2022</c:v>
                </c:pt>
                <c:pt idx="3">
                  <c:v>Benin Parakou2018</c:v>
                </c:pt>
                <c:pt idx="4">
                  <c:v>Benin INMES2024</c:v>
                </c:pt>
              </c:strCache>
            </c:strRef>
          </c:cat>
          <c:val>
            <c:numRef>
              <c:f>Feuil1!$F$2:$F$6</c:f>
              <c:numCache>
                <c:formatCode>General</c:formatCode>
                <c:ptCount val="5"/>
                <c:pt idx="0">
                  <c:v>5</c:v>
                </c:pt>
                <c:pt idx="1">
                  <c:v>5</c:v>
                </c:pt>
                <c:pt idx="2">
                  <c:v>7</c:v>
                </c:pt>
                <c:pt idx="3">
                  <c:v>8</c:v>
                </c:pt>
                <c:pt idx="4">
                  <c:v>10</c:v>
                </c:pt>
              </c:numCache>
            </c:numRef>
          </c:val>
          <c:extLst>
            <c:ext xmlns:c16="http://schemas.microsoft.com/office/drawing/2014/chart" uri="{C3380CC4-5D6E-409C-BE32-E72D297353CC}">
              <c16:uniqueId val="{00000004-1445-4AA3-BA55-AEDFAD72C573}"/>
            </c:ext>
          </c:extLst>
        </c:ser>
        <c:ser>
          <c:idx val="5"/>
          <c:order val="5"/>
          <c:tx>
            <c:strRef>
              <c:f>Feuil1!$G$1</c:f>
              <c:strCache>
                <c:ptCount val="1"/>
                <c:pt idx="0">
                  <c:v>Total </c:v>
                </c:pt>
              </c:strCache>
            </c:strRef>
          </c:tx>
          <c:spPr>
            <a:solidFill>
              <a:schemeClr val="accent6"/>
            </a:solidFill>
            <a:ln>
              <a:noFill/>
            </a:ln>
            <a:effectLst/>
          </c:spPr>
          <c:invertIfNegative val="0"/>
          <c:cat>
            <c:strRef>
              <c:f>Feuil1!$A$2:$A$6</c:f>
              <c:strCache>
                <c:ptCount val="5"/>
                <c:pt idx="0">
                  <c:v>Mali2014</c:v>
                </c:pt>
                <c:pt idx="1">
                  <c:v>Mali2018</c:v>
                </c:pt>
                <c:pt idx="2">
                  <c:v>Burundi2022</c:v>
                </c:pt>
                <c:pt idx="3">
                  <c:v>Benin Parakou2018</c:v>
                </c:pt>
                <c:pt idx="4">
                  <c:v>Benin INMES2024</c:v>
                </c:pt>
              </c:strCache>
            </c:strRef>
          </c:cat>
          <c:val>
            <c:numRef>
              <c:f>Feuil1!$G$2:$G$6</c:f>
              <c:numCache>
                <c:formatCode>General</c:formatCode>
                <c:ptCount val="5"/>
                <c:pt idx="0">
                  <c:v>60</c:v>
                </c:pt>
                <c:pt idx="1">
                  <c:v>60</c:v>
                </c:pt>
                <c:pt idx="2">
                  <c:v>60</c:v>
                </c:pt>
                <c:pt idx="3">
                  <c:v>60</c:v>
                </c:pt>
                <c:pt idx="4">
                  <c:v>46</c:v>
                </c:pt>
              </c:numCache>
            </c:numRef>
          </c:val>
          <c:extLst>
            <c:ext xmlns:c16="http://schemas.microsoft.com/office/drawing/2014/chart" uri="{C3380CC4-5D6E-409C-BE32-E72D297353CC}">
              <c16:uniqueId val="{00000005-1445-4AA3-BA55-AEDFAD72C573}"/>
            </c:ext>
          </c:extLst>
        </c:ser>
        <c:dLbls>
          <c:showLegendKey val="0"/>
          <c:showVal val="0"/>
          <c:showCatName val="0"/>
          <c:showSerName val="0"/>
          <c:showPercent val="0"/>
          <c:showBubbleSize val="0"/>
        </c:dLbls>
        <c:gapWidth val="219"/>
        <c:overlap val="-27"/>
        <c:axId val="814043568"/>
        <c:axId val="676057200"/>
      </c:barChart>
      <c:catAx>
        <c:axId val="81404356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dirty="0"/>
                  <a:t>Activité</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676057200"/>
        <c:crosses val="autoZero"/>
        <c:auto val="1"/>
        <c:lblAlgn val="ctr"/>
        <c:lblOffset val="100"/>
        <c:noMultiLvlLbl val="0"/>
      </c:catAx>
      <c:valAx>
        <c:axId val="676057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dirty="0"/>
                  <a:t>Nb heure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81404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8F38A-18A9-4EAC-99FB-212E70623F72}" type="datetimeFigureOut">
              <a:rPr lang="fr-FR" smtClean="0"/>
              <a:t>27/03/2025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6A54E-85DC-468A-ACFA-E5B4CEDA0E86}" type="slidenum">
              <a:rPr lang="fr-FR" smtClean="0"/>
              <a:t>‹N°›</a:t>
            </a:fld>
            <a:endParaRPr lang="fr-FR"/>
          </a:p>
        </p:txBody>
      </p:sp>
    </p:spTree>
    <p:extLst>
      <p:ext uri="{BB962C8B-B14F-4D97-AF65-F5344CB8AC3E}">
        <p14:creationId xmlns:p14="http://schemas.microsoft.com/office/powerpoint/2010/main" val="4082209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40mn de </a:t>
            </a:r>
            <a:r>
              <a:rPr lang="fr-FR" dirty="0" err="1"/>
              <a:t>video</a:t>
            </a:r>
            <a:r>
              <a:rPr lang="fr-FR" dirty="0"/>
              <a:t> a produire dans le cadre du cours soit bcp +</a:t>
            </a:r>
          </a:p>
        </p:txBody>
      </p:sp>
      <p:sp>
        <p:nvSpPr>
          <p:cNvPr id="4" name="Espace réservé du numéro de diapositive 3"/>
          <p:cNvSpPr>
            <a:spLocks noGrp="1"/>
          </p:cNvSpPr>
          <p:nvPr>
            <p:ph type="sldNum" sz="quarter" idx="5"/>
          </p:nvPr>
        </p:nvSpPr>
        <p:spPr/>
        <p:txBody>
          <a:bodyPr/>
          <a:lstStyle/>
          <a:p>
            <a:fld id="{B1D6A54E-85DC-468A-ACFA-E5B4CEDA0E86}" type="slidenum">
              <a:rPr lang="fr-FR" smtClean="0"/>
              <a:t>7</a:t>
            </a:fld>
            <a:endParaRPr lang="fr-FR"/>
          </a:p>
        </p:txBody>
      </p:sp>
    </p:spTree>
    <p:extLst>
      <p:ext uri="{BB962C8B-B14F-4D97-AF65-F5344CB8AC3E}">
        <p14:creationId xmlns:p14="http://schemas.microsoft.com/office/powerpoint/2010/main" val="569602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quelle est la meilleure façon de communiquer cela </a:t>
            </a:r>
            <a:br>
              <a:rPr lang="fr-FR" dirty="0"/>
            </a:br>
            <a:r>
              <a:rPr lang="fr-FR" dirty="0"/>
              <a:t>quelle est la meilleure façon  de faire comprendre quelque chose à mes élèves, </a:t>
            </a:r>
            <a:br>
              <a:rPr lang="fr-FR" dirty="0"/>
            </a:br>
            <a:r>
              <a:rPr lang="fr-FR" dirty="0"/>
              <a:t>présente à l'enseignant des choses qu'il n'aurait peut-être pas faites à l'origine. </a:t>
            </a:r>
            <a:br>
              <a:rPr lang="fr-FR" dirty="0"/>
            </a:br>
            <a:br>
              <a:rPr lang="fr-FR" dirty="0"/>
            </a:br>
            <a:r>
              <a:rPr lang="fr-FR" dirty="0"/>
              <a:t>De nouvelles façons de faire les choses, peut-être des choses auxquelles</a:t>
            </a:r>
            <a:br>
              <a:rPr lang="fr-FR" dirty="0"/>
            </a:br>
            <a:r>
              <a:rPr lang="fr-FR" dirty="0"/>
              <a:t> il n'avait pas pensé auparavant</a:t>
            </a:r>
            <a:r>
              <a:rPr lang="fr-FR"/>
              <a:t>. </a:t>
            </a:r>
            <a:br>
              <a:rPr lang="fr-FR"/>
            </a:br>
            <a:br>
              <a:rPr lang="fr-FR"/>
            </a:br>
            <a:r>
              <a:rPr lang="fr-FR"/>
              <a:t>Et </a:t>
            </a:r>
            <a:r>
              <a:rPr lang="fr-FR" dirty="0"/>
              <a:t>une autre chose qui est apparue est que c'est peut-être ce </a:t>
            </a:r>
            <a:r>
              <a:rPr lang="fr-FR"/>
              <a:t>type de </a:t>
            </a:r>
            <a:r>
              <a:rPr lang="fr-FR" dirty="0"/>
              <a:t>questions qu'il est embarrassant de poser à un autre collègue. C'est donc une façon sûre d'explorer</a:t>
            </a:r>
          </a:p>
        </p:txBody>
      </p:sp>
      <p:sp>
        <p:nvSpPr>
          <p:cNvPr id="4" name="Espace réservé du numéro de diapositive 3"/>
          <p:cNvSpPr>
            <a:spLocks noGrp="1"/>
          </p:cNvSpPr>
          <p:nvPr>
            <p:ph type="sldNum" sz="quarter" idx="5"/>
          </p:nvPr>
        </p:nvSpPr>
        <p:spPr/>
        <p:txBody>
          <a:bodyPr/>
          <a:lstStyle/>
          <a:p>
            <a:fld id="{B1D6A54E-85DC-468A-ACFA-E5B4CEDA0E86}" type="slidenum">
              <a:rPr lang="fr-FR" smtClean="0"/>
              <a:t>13</a:t>
            </a:fld>
            <a:endParaRPr lang="fr-FR"/>
          </a:p>
        </p:txBody>
      </p:sp>
    </p:spTree>
    <p:extLst>
      <p:ext uri="{BB962C8B-B14F-4D97-AF65-F5344CB8AC3E}">
        <p14:creationId xmlns:p14="http://schemas.microsoft.com/office/powerpoint/2010/main" val="428204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676932-DF03-4C04-ADEC-0BDF483F316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A292F70-0A0A-414B-954E-419482C63D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1B0FA07-009A-4440-9A92-A05688E125B9}"/>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5" name="Espace réservé du pied de page 4">
            <a:extLst>
              <a:ext uri="{FF2B5EF4-FFF2-40B4-BE49-F238E27FC236}">
                <a16:creationId xmlns:a16="http://schemas.microsoft.com/office/drawing/2014/main" id="{FC157321-9289-4F01-86F0-E81757217B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74DE3C-5074-4982-BECF-4D27D506BEF4}"/>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226931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90BA0-0710-4358-96DF-2BBBC54CA8A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435C7ED-4E3F-49B2-A4BB-3250C3FE094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0B4F502-7E7F-4CD0-81AD-9581C7A0D09B}"/>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5" name="Espace réservé du pied de page 4">
            <a:extLst>
              <a:ext uri="{FF2B5EF4-FFF2-40B4-BE49-F238E27FC236}">
                <a16:creationId xmlns:a16="http://schemas.microsoft.com/office/drawing/2014/main" id="{6C1D682C-24AE-4F80-B79C-408EEB38EAB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F376DC-F367-412A-A3C4-3993C6B445CC}"/>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3769244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AF1D2B-7AE1-45A7-9814-B2D8EBAAB62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42F7515-1EBA-4809-8EF7-B61D4EB737D1}"/>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D19EEC-DE14-437E-8E34-2E2A1358EEA0}"/>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5" name="Espace réservé du pied de page 4">
            <a:extLst>
              <a:ext uri="{FF2B5EF4-FFF2-40B4-BE49-F238E27FC236}">
                <a16:creationId xmlns:a16="http://schemas.microsoft.com/office/drawing/2014/main" id="{B1CB139E-C241-4F68-B24A-53372158007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66C541-D002-49B5-BFB4-29DC4052FD02}"/>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3723265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CF78F5-20B9-4179-BF6B-80428BDBF24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39DE31F-F05D-4BD2-8B24-A6D993C920A4}"/>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AD9B85-2B36-4453-93CA-8ABEF9121AC8}"/>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5" name="Espace réservé du pied de page 4">
            <a:extLst>
              <a:ext uri="{FF2B5EF4-FFF2-40B4-BE49-F238E27FC236}">
                <a16:creationId xmlns:a16="http://schemas.microsoft.com/office/drawing/2014/main" id="{4DFD1E3C-34D6-4C49-A049-3E7D00DF68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DCE7FB-322E-44DF-A5A2-68EDCB4EBB87}"/>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194924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4123DC-0ED2-4BA0-A8D3-52723CEF1C2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2D5C4BC-D947-422C-9F7C-9CDB217309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770CBE19-3412-4697-8EF1-0A945923631A}"/>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5" name="Espace réservé du pied de page 4">
            <a:extLst>
              <a:ext uri="{FF2B5EF4-FFF2-40B4-BE49-F238E27FC236}">
                <a16:creationId xmlns:a16="http://schemas.microsoft.com/office/drawing/2014/main" id="{96545429-E77F-4C3F-8C9F-21E15C708B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45D1044-B20B-44CF-B444-A99846E17921}"/>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4181880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4E31D6-F9FF-457B-9317-0C2416BD63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E2B2AA4-2EA9-4792-887D-02895280D7BE}"/>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DC4140E-FE20-4320-A0E0-619B7311DDD2}"/>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1B05749-5444-4F5D-8C4C-6520E215D71F}"/>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6" name="Espace réservé du pied de page 5">
            <a:extLst>
              <a:ext uri="{FF2B5EF4-FFF2-40B4-BE49-F238E27FC236}">
                <a16:creationId xmlns:a16="http://schemas.microsoft.com/office/drawing/2014/main" id="{F6B49B40-6B62-40B9-B423-0ABB57E8D0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6B9A81-CD29-4ED0-BC7E-A9C0F27B5733}"/>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36218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AE0FE0-0B19-40C8-A12E-FEEFFC8119A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C056B05-6858-47AF-8FF6-D3A15154A3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9358045-94D8-4304-91BA-87BDC16F6B8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170C488-AF65-4E84-BF9E-7B1B35B986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0951ADF1-8159-44BB-AA72-C2AC3A9228C8}"/>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7D754F7-E080-49B9-95FF-D6E35FB1E83A}"/>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8" name="Espace réservé du pied de page 7">
            <a:extLst>
              <a:ext uri="{FF2B5EF4-FFF2-40B4-BE49-F238E27FC236}">
                <a16:creationId xmlns:a16="http://schemas.microsoft.com/office/drawing/2014/main" id="{9B3DCF54-9392-4099-B2A1-DEE447C8BD1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1C01615-FA44-4A3A-A962-00FE242A3F7B}"/>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97055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CFAC91-9F1B-4575-A603-56A88210A5E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4B1798F-9DBC-40B2-AACE-A3C9082DAC5E}"/>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4" name="Espace réservé du pied de page 3">
            <a:extLst>
              <a:ext uri="{FF2B5EF4-FFF2-40B4-BE49-F238E27FC236}">
                <a16:creationId xmlns:a16="http://schemas.microsoft.com/office/drawing/2014/main" id="{78F4EB82-6DA9-4707-9785-B644725BEA4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23948BA-A58D-4D3A-B850-8DB4538437A3}"/>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3481391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960782-BFD1-412E-ADEE-4014CF6D08AD}"/>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3" name="Espace réservé du pied de page 2">
            <a:extLst>
              <a:ext uri="{FF2B5EF4-FFF2-40B4-BE49-F238E27FC236}">
                <a16:creationId xmlns:a16="http://schemas.microsoft.com/office/drawing/2014/main" id="{52DDA880-3034-4A0C-9243-4592865001F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2AB7652-BD15-49A0-AE56-6E940501F09F}"/>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13872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05E37F-6C7E-47DA-A7FA-736FC18A2E4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F5B8C21-CF35-485E-A27E-B37B767253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A3B99948-6ABF-47EF-9660-8CD8CB8CF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EDADF70B-D733-4A47-9DD6-EE005205AC45}"/>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6" name="Espace réservé du pied de page 5">
            <a:extLst>
              <a:ext uri="{FF2B5EF4-FFF2-40B4-BE49-F238E27FC236}">
                <a16:creationId xmlns:a16="http://schemas.microsoft.com/office/drawing/2014/main" id="{4D4B44EA-6C33-47E0-ADD7-A54327F6D76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FD8C1CA-C817-4C4C-85D0-7F1B86BD0284}"/>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3797148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8D96DC-8AD0-4AB0-9B3C-21CC8DDA599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C5F2152-EA28-477C-B17F-561DCB1271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4E55FC2-1C7D-469A-91F0-A0B7798B1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32D4DC5-6FCF-4EC4-9DB8-F094CDD6DAFB}"/>
              </a:ext>
            </a:extLst>
          </p:cNvPr>
          <p:cNvSpPr>
            <a:spLocks noGrp="1"/>
          </p:cNvSpPr>
          <p:nvPr>
            <p:ph type="dt" sz="half" idx="10"/>
          </p:nvPr>
        </p:nvSpPr>
        <p:spPr/>
        <p:txBody>
          <a:bodyPr/>
          <a:lstStyle/>
          <a:p>
            <a:fld id="{2360E6AD-8A4D-4824-8068-E483F8FBF247}" type="datetimeFigureOut">
              <a:rPr lang="fr-FR" smtClean="0"/>
              <a:t>27/03/2025</a:t>
            </a:fld>
            <a:endParaRPr lang="fr-FR"/>
          </a:p>
        </p:txBody>
      </p:sp>
      <p:sp>
        <p:nvSpPr>
          <p:cNvPr id="6" name="Espace réservé du pied de page 5">
            <a:extLst>
              <a:ext uri="{FF2B5EF4-FFF2-40B4-BE49-F238E27FC236}">
                <a16:creationId xmlns:a16="http://schemas.microsoft.com/office/drawing/2014/main" id="{F42FFF7D-0F42-4FFE-A2F2-B8D9B9BD95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E7138DB-9A04-4052-A429-A42601DCB98A}"/>
              </a:ext>
            </a:extLst>
          </p:cNvPr>
          <p:cNvSpPr>
            <a:spLocks noGrp="1"/>
          </p:cNvSpPr>
          <p:nvPr>
            <p:ph type="sldNum" sz="quarter" idx="12"/>
          </p:nvPr>
        </p:nvSpPr>
        <p:spPr/>
        <p:txBody>
          <a:bodyPr/>
          <a:lstStyle/>
          <a:p>
            <a:fld id="{64189A65-2D26-45D6-B493-3F21DD620FB4}" type="slidenum">
              <a:rPr lang="fr-FR" smtClean="0"/>
              <a:t>‹N°›</a:t>
            </a:fld>
            <a:endParaRPr lang="fr-FR"/>
          </a:p>
        </p:txBody>
      </p:sp>
    </p:spTree>
    <p:extLst>
      <p:ext uri="{BB962C8B-B14F-4D97-AF65-F5344CB8AC3E}">
        <p14:creationId xmlns:p14="http://schemas.microsoft.com/office/powerpoint/2010/main" val="656514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DA6B0E2-D81C-4FDC-8A7C-EE273E8F8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16549DF-9065-4FD9-91A4-B10811E54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4A7D3C-8338-47F6-A957-BA7EF5A03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0E6AD-8A4D-4824-8068-E483F8FBF247}" type="datetimeFigureOut">
              <a:rPr lang="fr-FR" smtClean="0"/>
              <a:t>27/03/2025</a:t>
            </a:fld>
            <a:endParaRPr lang="fr-FR"/>
          </a:p>
        </p:txBody>
      </p:sp>
      <p:sp>
        <p:nvSpPr>
          <p:cNvPr id="5" name="Espace réservé du pied de page 4">
            <a:extLst>
              <a:ext uri="{FF2B5EF4-FFF2-40B4-BE49-F238E27FC236}">
                <a16:creationId xmlns:a16="http://schemas.microsoft.com/office/drawing/2014/main" id="{540DD802-CBC6-48FF-B10F-B162F15ECC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AD4C4E7-D55F-4026-8E60-1FAE119663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189A65-2D26-45D6-B493-3F21DD620FB4}" type="slidenum">
              <a:rPr lang="fr-FR" smtClean="0"/>
              <a:t>‹N°›</a:t>
            </a:fld>
            <a:endParaRPr lang="fr-FR"/>
          </a:p>
        </p:txBody>
      </p:sp>
    </p:spTree>
    <p:extLst>
      <p:ext uri="{BB962C8B-B14F-4D97-AF65-F5344CB8AC3E}">
        <p14:creationId xmlns:p14="http://schemas.microsoft.com/office/powerpoint/2010/main" val="2049722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www.youtube.com/watch?v=ztsC5DpKg1Y"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il-di.com/etude-ildi-impacts-ia-formation/" TargetMode="Externa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christophe-batier.blogspot.com/2024/11/les-enseignants-se-sentent-plus.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ia4sup.notion.site/AI-Generated-vs-Human-Made-Educational-Videos-A-Comparative-Study-193b523c93f480e5a03fff37fddbd3b1?pvs=4"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youtu.be/XNAeO8WhK88?list=PLWfpjXQlhDZnx2irwiBC2N4ypJQRlIVO6&amp;t=1527"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EE77E7-F2F6-4E9E-B0AA-900BD152453B}"/>
              </a:ext>
            </a:extLst>
          </p:cNvPr>
          <p:cNvSpPr txBox="1"/>
          <p:nvPr/>
        </p:nvSpPr>
        <p:spPr>
          <a:xfrm>
            <a:off x="0" y="504633"/>
            <a:ext cx="12192000" cy="369332"/>
          </a:xfrm>
          <a:prstGeom prst="rect">
            <a:avLst/>
          </a:prstGeom>
          <a:solidFill>
            <a:srgbClr val="3C4041"/>
          </a:solidFill>
        </p:spPr>
        <p:txBody>
          <a:bodyPr wrap="square" rtlCol="0">
            <a:spAutoFit/>
          </a:bodyPr>
          <a:lstStyle/>
          <a:p>
            <a:r>
              <a:rPr lang="fr-FR" b="1" dirty="0">
                <a:solidFill>
                  <a:schemeClr val="accent4">
                    <a:lumMod val="20000"/>
                    <a:lumOff val="80000"/>
                  </a:schemeClr>
                </a:solidFill>
              </a:rPr>
              <a:t>   </a:t>
            </a:r>
            <a:r>
              <a:rPr lang="fr-FR" b="1" dirty="0">
                <a:solidFill>
                  <a:srgbClr val="A6D3F8"/>
                </a:solidFill>
              </a:rPr>
              <a:t>Christophe </a:t>
            </a:r>
            <a:r>
              <a:rPr lang="fr-FR" b="1" dirty="0" err="1">
                <a:solidFill>
                  <a:srgbClr val="A6D3F8"/>
                </a:solidFill>
              </a:rPr>
              <a:t>Batier</a:t>
            </a:r>
            <a:r>
              <a:rPr lang="fr-FR" b="1" dirty="0">
                <a:solidFill>
                  <a:srgbClr val="A6D3F8"/>
                </a:solidFill>
              </a:rPr>
              <a:t> – 28 Mars 2025 – FIED</a:t>
            </a:r>
          </a:p>
        </p:txBody>
      </p:sp>
      <p:sp>
        <p:nvSpPr>
          <p:cNvPr id="7" name="ZoneTexte 6">
            <a:extLst>
              <a:ext uri="{FF2B5EF4-FFF2-40B4-BE49-F238E27FC236}">
                <a16:creationId xmlns:a16="http://schemas.microsoft.com/office/drawing/2014/main" id="{93C7ECBA-873D-46CD-9DA7-C8033A5B21CA}"/>
              </a:ext>
            </a:extLst>
          </p:cNvPr>
          <p:cNvSpPr txBox="1"/>
          <p:nvPr/>
        </p:nvSpPr>
        <p:spPr>
          <a:xfrm>
            <a:off x="0" y="6168701"/>
            <a:ext cx="12192000" cy="369332"/>
          </a:xfrm>
          <a:prstGeom prst="rect">
            <a:avLst/>
          </a:prstGeom>
          <a:solidFill>
            <a:srgbClr val="3C4041"/>
          </a:solidFill>
        </p:spPr>
        <p:txBody>
          <a:bodyPr wrap="square" rtlCol="0">
            <a:spAutoFit/>
          </a:bodyPr>
          <a:lstStyle/>
          <a:p>
            <a:endParaRPr lang="fr-FR" b="1" dirty="0">
              <a:solidFill>
                <a:schemeClr val="accent4">
                  <a:lumMod val="20000"/>
                  <a:lumOff val="80000"/>
                </a:schemeClr>
              </a:solidFill>
            </a:endParaRPr>
          </a:p>
        </p:txBody>
      </p:sp>
      <p:sp>
        <p:nvSpPr>
          <p:cNvPr id="8" name="Rectangle 7">
            <a:extLst>
              <a:ext uri="{FF2B5EF4-FFF2-40B4-BE49-F238E27FC236}">
                <a16:creationId xmlns:a16="http://schemas.microsoft.com/office/drawing/2014/main" id="{EDD0EC3D-FC7C-4195-AC4E-765607688449}"/>
              </a:ext>
            </a:extLst>
          </p:cNvPr>
          <p:cNvSpPr/>
          <p:nvPr/>
        </p:nvSpPr>
        <p:spPr>
          <a:xfrm>
            <a:off x="8171219" y="6168701"/>
            <a:ext cx="4020781" cy="369332"/>
          </a:xfrm>
          <a:prstGeom prst="rect">
            <a:avLst/>
          </a:prstGeom>
        </p:spPr>
        <p:txBody>
          <a:bodyPr wrap="none">
            <a:spAutoFit/>
          </a:bodyPr>
          <a:lstStyle/>
          <a:p>
            <a:r>
              <a:rPr lang="fr-FR" b="1" dirty="0">
                <a:solidFill>
                  <a:srgbClr val="BFD62C"/>
                </a:solidFill>
              </a:rPr>
              <a:t>https://christophe-batier.blogspot.com/</a:t>
            </a:r>
          </a:p>
        </p:txBody>
      </p:sp>
      <p:sp>
        <p:nvSpPr>
          <p:cNvPr id="9" name="Rectangle 8">
            <a:extLst>
              <a:ext uri="{FF2B5EF4-FFF2-40B4-BE49-F238E27FC236}">
                <a16:creationId xmlns:a16="http://schemas.microsoft.com/office/drawing/2014/main" id="{D660A56F-CA94-4DCE-8CA5-EA8E400E071B}"/>
              </a:ext>
            </a:extLst>
          </p:cNvPr>
          <p:cNvSpPr/>
          <p:nvPr/>
        </p:nvSpPr>
        <p:spPr>
          <a:xfrm>
            <a:off x="6871317" y="1988276"/>
            <a:ext cx="4639920" cy="2031325"/>
          </a:xfrm>
          <a:prstGeom prst="rect">
            <a:avLst/>
          </a:prstGeom>
        </p:spPr>
        <p:txBody>
          <a:bodyPr wrap="square">
            <a:spAutoFit/>
          </a:bodyPr>
          <a:lstStyle/>
          <a:p>
            <a:pPr>
              <a:buFont typeface="Arial" panose="020B0604020202020204" pitchFamily="34" charset="0"/>
              <a:buChar char="•"/>
            </a:pPr>
            <a:r>
              <a:rPr lang="fr-FR" b="1" dirty="0"/>
              <a:t>IA et productivité pédagogique:</a:t>
            </a:r>
            <a:endParaRPr lang="fr-FR" dirty="0"/>
          </a:p>
          <a:p>
            <a:r>
              <a:rPr lang="fr-FR" dirty="0"/>
              <a:t>Essayons de voir au-delà de l’hubris des acteurs de l’IA et de leurs solutions pour analyser le potentiel des solutions d’IA générative sur la productivité de cours en ligne sur les cycles de création, exploitation et évaluation.</a:t>
            </a:r>
            <a:br>
              <a:rPr lang="fr-FR" dirty="0"/>
            </a:br>
            <a:endParaRPr lang="fr-FR" dirty="0"/>
          </a:p>
        </p:txBody>
      </p:sp>
      <p:sp>
        <p:nvSpPr>
          <p:cNvPr id="4" name="Ellipse 3">
            <a:extLst>
              <a:ext uri="{FF2B5EF4-FFF2-40B4-BE49-F238E27FC236}">
                <a16:creationId xmlns:a16="http://schemas.microsoft.com/office/drawing/2014/main" id="{DD9260AA-D960-43E9-AA47-539DC9711512}"/>
              </a:ext>
            </a:extLst>
          </p:cNvPr>
          <p:cNvSpPr/>
          <p:nvPr/>
        </p:nvSpPr>
        <p:spPr>
          <a:xfrm>
            <a:off x="10635448" y="166939"/>
            <a:ext cx="967666" cy="967666"/>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57150">
            <a:solidFill>
              <a:srgbClr val="BFD6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90A59E9D-86EB-4884-A5D1-4423EFF7BFC2}"/>
              </a:ext>
            </a:extLst>
          </p:cNvPr>
          <p:cNvPicPr>
            <a:picLocks noChangeAspect="1"/>
          </p:cNvPicPr>
          <p:nvPr/>
        </p:nvPicPr>
        <p:blipFill rotWithShape="1">
          <a:blip r:embed="rId3"/>
          <a:srcRect l="3521" t="12874" r="9800" b="16051"/>
          <a:stretch/>
        </p:blipFill>
        <p:spPr>
          <a:xfrm>
            <a:off x="257452" y="1390400"/>
            <a:ext cx="6002839" cy="4077199"/>
          </a:xfrm>
          <a:prstGeom prst="rect">
            <a:avLst/>
          </a:prstGeom>
        </p:spPr>
      </p:pic>
    </p:spTree>
    <p:extLst>
      <p:ext uri="{BB962C8B-B14F-4D97-AF65-F5344CB8AC3E}">
        <p14:creationId xmlns:p14="http://schemas.microsoft.com/office/powerpoint/2010/main" val="133425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9B44694-111F-434C-8677-3F5B89D8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1041"/>
            <a:ext cx="12175830" cy="5636959"/>
          </a:xfrm>
          <a:prstGeom prst="rect">
            <a:avLst/>
          </a:prstGeom>
        </p:spPr>
      </p:pic>
      <p:sp>
        <p:nvSpPr>
          <p:cNvPr id="2" name="Titre 1">
            <a:extLst>
              <a:ext uri="{FF2B5EF4-FFF2-40B4-BE49-F238E27FC236}">
                <a16:creationId xmlns:a16="http://schemas.microsoft.com/office/drawing/2014/main" id="{FC96B1CB-1424-4238-AC70-841BEBAAC0AA}"/>
              </a:ext>
            </a:extLst>
          </p:cNvPr>
          <p:cNvSpPr>
            <a:spLocks noGrp="1"/>
          </p:cNvSpPr>
          <p:nvPr>
            <p:ph type="title"/>
          </p:nvPr>
        </p:nvSpPr>
        <p:spPr>
          <a:xfrm>
            <a:off x="1614615" y="3874"/>
            <a:ext cx="10515600" cy="1325563"/>
          </a:xfrm>
        </p:spPr>
        <p:txBody>
          <a:bodyPr/>
          <a:lstStyle/>
          <a:p>
            <a:r>
              <a:rPr lang="fr-FR" dirty="0"/>
              <a:t>Code </a:t>
            </a:r>
          </a:p>
        </p:txBody>
      </p:sp>
      <p:pic>
        <p:nvPicPr>
          <p:cNvPr id="4" name="Image 3">
            <a:extLst>
              <a:ext uri="{FF2B5EF4-FFF2-40B4-BE49-F238E27FC236}">
                <a16:creationId xmlns:a16="http://schemas.microsoft.com/office/drawing/2014/main" id="{26C543C2-4971-4E2C-A142-1200B7022B4D}"/>
              </a:ext>
            </a:extLst>
          </p:cNvPr>
          <p:cNvPicPr>
            <a:picLocks noChangeAspect="1"/>
          </p:cNvPicPr>
          <p:nvPr/>
        </p:nvPicPr>
        <p:blipFill rotWithShape="1">
          <a:blip r:embed="rId3"/>
          <a:srcRect l="23632" t="23903" r="26481" b="19873"/>
          <a:stretch/>
        </p:blipFill>
        <p:spPr>
          <a:xfrm>
            <a:off x="1" y="34983"/>
            <a:ext cx="1118586" cy="1045407"/>
          </a:xfrm>
          <a:prstGeom prst="rect">
            <a:avLst/>
          </a:prstGeom>
        </p:spPr>
      </p:pic>
      <p:pic>
        <p:nvPicPr>
          <p:cNvPr id="3" name="Image 2">
            <a:extLst>
              <a:ext uri="{FF2B5EF4-FFF2-40B4-BE49-F238E27FC236}">
                <a16:creationId xmlns:a16="http://schemas.microsoft.com/office/drawing/2014/main" id="{4594F86C-CF1F-4C05-84E0-09FAFDD6B149}"/>
              </a:ext>
            </a:extLst>
          </p:cNvPr>
          <p:cNvPicPr>
            <a:picLocks noChangeAspect="1"/>
          </p:cNvPicPr>
          <p:nvPr/>
        </p:nvPicPr>
        <p:blipFill>
          <a:blip r:embed="rId4"/>
          <a:stretch>
            <a:fillRect/>
          </a:stretch>
        </p:blipFill>
        <p:spPr>
          <a:xfrm>
            <a:off x="4784574" y="1932265"/>
            <a:ext cx="7100063" cy="3704694"/>
          </a:xfrm>
          <a:prstGeom prst="rect">
            <a:avLst/>
          </a:prstGeom>
        </p:spPr>
      </p:pic>
      <p:sp>
        <p:nvSpPr>
          <p:cNvPr id="6" name="Rectangle 5">
            <a:extLst>
              <a:ext uri="{FF2B5EF4-FFF2-40B4-BE49-F238E27FC236}">
                <a16:creationId xmlns:a16="http://schemas.microsoft.com/office/drawing/2014/main" id="{BCDCBF83-2C2C-4CA2-9C80-BF4CAA5B8B0A}"/>
              </a:ext>
            </a:extLst>
          </p:cNvPr>
          <p:cNvSpPr/>
          <p:nvPr/>
        </p:nvSpPr>
        <p:spPr>
          <a:xfrm>
            <a:off x="5372151" y="5916621"/>
            <a:ext cx="4882875" cy="646331"/>
          </a:xfrm>
          <a:prstGeom prst="rect">
            <a:avLst/>
          </a:prstGeom>
        </p:spPr>
        <p:txBody>
          <a:bodyPr wrap="none">
            <a:spAutoFit/>
          </a:bodyPr>
          <a:lstStyle/>
          <a:p>
            <a:r>
              <a:rPr lang="fr-FR" dirty="0">
                <a:hlinkClick r:id="rId5"/>
              </a:rPr>
              <a:t>https://www.youtube.com/watch?v=ztsC5DpKg1Y</a:t>
            </a:r>
            <a:endParaRPr lang="fr-FR" dirty="0"/>
          </a:p>
          <a:p>
            <a:endParaRPr lang="fr-FR" dirty="0"/>
          </a:p>
        </p:txBody>
      </p:sp>
    </p:spTree>
    <p:extLst>
      <p:ext uri="{BB962C8B-B14F-4D97-AF65-F5344CB8AC3E}">
        <p14:creationId xmlns:p14="http://schemas.microsoft.com/office/powerpoint/2010/main" val="344707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FF0D7D9-4B40-4C2F-B1D6-FF6F63C4CEE2}"/>
              </a:ext>
            </a:extLst>
          </p:cNvPr>
          <p:cNvPicPr>
            <a:picLocks noChangeAspect="1"/>
          </p:cNvPicPr>
          <p:nvPr/>
        </p:nvPicPr>
        <p:blipFill>
          <a:blip r:embed="rId2"/>
          <a:stretch>
            <a:fillRect/>
          </a:stretch>
        </p:blipFill>
        <p:spPr>
          <a:xfrm>
            <a:off x="0" y="465083"/>
            <a:ext cx="12182202" cy="5927834"/>
          </a:xfrm>
          <a:prstGeom prst="rect">
            <a:avLst/>
          </a:prstGeom>
        </p:spPr>
      </p:pic>
    </p:spTree>
    <p:extLst>
      <p:ext uri="{BB962C8B-B14F-4D97-AF65-F5344CB8AC3E}">
        <p14:creationId xmlns:p14="http://schemas.microsoft.com/office/powerpoint/2010/main" val="191846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C480B4F-E82C-431A-A226-7B013B39B1BF}"/>
              </a:ext>
            </a:extLst>
          </p:cNvPr>
          <p:cNvPicPr>
            <a:picLocks noChangeAspect="1"/>
          </p:cNvPicPr>
          <p:nvPr/>
        </p:nvPicPr>
        <p:blipFill>
          <a:blip r:embed="rId2"/>
          <a:stretch>
            <a:fillRect/>
          </a:stretch>
        </p:blipFill>
        <p:spPr>
          <a:xfrm>
            <a:off x="6560545" y="1696159"/>
            <a:ext cx="4848737" cy="4807412"/>
          </a:xfrm>
          <a:prstGeom prst="rect">
            <a:avLst/>
          </a:prstGeom>
        </p:spPr>
      </p:pic>
      <p:pic>
        <p:nvPicPr>
          <p:cNvPr id="5" name="Image 4">
            <a:extLst>
              <a:ext uri="{FF2B5EF4-FFF2-40B4-BE49-F238E27FC236}">
                <a16:creationId xmlns:a16="http://schemas.microsoft.com/office/drawing/2014/main" id="{55429E21-C1F2-43A5-AC3C-D0D9E758E85D}"/>
              </a:ext>
            </a:extLst>
          </p:cNvPr>
          <p:cNvPicPr>
            <a:picLocks noChangeAspect="1"/>
          </p:cNvPicPr>
          <p:nvPr/>
        </p:nvPicPr>
        <p:blipFill>
          <a:blip r:embed="rId3"/>
          <a:stretch>
            <a:fillRect/>
          </a:stretch>
        </p:blipFill>
        <p:spPr>
          <a:xfrm>
            <a:off x="0" y="0"/>
            <a:ext cx="6775704" cy="6858000"/>
          </a:xfrm>
          <a:prstGeom prst="rect">
            <a:avLst/>
          </a:prstGeom>
        </p:spPr>
      </p:pic>
      <p:sp>
        <p:nvSpPr>
          <p:cNvPr id="6" name="Rectangle 5">
            <a:extLst>
              <a:ext uri="{FF2B5EF4-FFF2-40B4-BE49-F238E27FC236}">
                <a16:creationId xmlns:a16="http://schemas.microsoft.com/office/drawing/2014/main" id="{E9265FD7-8532-430F-BDC7-5F5076B703F4}"/>
              </a:ext>
            </a:extLst>
          </p:cNvPr>
          <p:cNvSpPr/>
          <p:nvPr/>
        </p:nvSpPr>
        <p:spPr>
          <a:xfrm>
            <a:off x="4823557" y="273771"/>
            <a:ext cx="7020910" cy="769441"/>
          </a:xfrm>
          <a:prstGeom prst="rect">
            <a:avLst/>
          </a:prstGeom>
        </p:spPr>
        <p:txBody>
          <a:bodyPr wrap="square">
            <a:spAutoFit/>
          </a:bodyPr>
          <a:lstStyle/>
          <a:p>
            <a:r>
              <a:rPr lang="fr-FR" sz="1600" dirty="0"/>
              <a:t>Cabinet indépendant spécialisé</a:t>
            </a:r>
          </a:p>
          <a:p>
            <a:r>
              <a:rPr lang="fr-FR" sz="1400" dirty="0"/>
              <a:t>conseil en stratégie de formation auprès des organismes et des professionnels de la formation.</a:t>
            </a:r>
            <a:br>
              <a:rPr lang="fr-FR" sz="1400" dirty="0"/>
            </a:br>
            <a:r>
              <a:rPr lang="fr-FR" sz="1400" b="1" dirty="0">
                <a:solidFill>
                  <a:schemeClr val="bg1"/>
                </a:solidFill>
              </a:rPr>
              <a:t>04 février 2025</a:t>
            </a:r>
          </a:p>
        </p:txBody>
      </p:sp>
      <p:sp>
        <p:nvSpPr>
          <p:cNvPr id="8" name="Rectangle 7">
            <a:extLst>
              <a:ext uri="{FF2B5EF4-FFF2-40B4-BE49-F238E27FC236}">
                <a16:creationId xmlns:a16="http://schemas.microsoft.com/office/drawing/2014/main" id="{6AF8B55A-AE61-4FC6-BDD3-5E228586E651}"/>
              </a:ext>
            </a:extLst>
          </p:cNvPr>
          <p:cNvSpPr/>
          <p:nvPr/>
        </p:nvSpPr>
        <p:spPr>
          <a:xfrm>
            <a:off x="7297222" y="898611"/>
            <a:ext cx="4263127" cy="646331"/>
          </a:xfrm>
          <a:prstGeom prst="rect">
            <a:avLst/>
          </a:prstGeom>
        </p:spPr>
        <p:txBody>
          <a:bodyPr wrap="square">
            <a:spAutoFit/>
          </a:bodyPr>
          <a:lstStyle/>
          <a:p>
            <a:r>
              <a:rPr lang="fr-FR" sz="1200" b="1" dirty="0"/>
              <a:t>900 réponses </a:t>
            </a:r>
            <a:r>
              <a:rPr lang="fr-FR" sz="1200" dirty="0"/>
              <a:t>une étude ciblant toutes les acteurs de la formation : stratégie, conception, production, expérience apprenant et évaluation.</a:t>
            </a:r>
          </a:p>
        </p:txBody>
      </p:sp>
      <p:pic>
        <p:nvPicPr>
          <p:cNvPr id="4" name="Image 3">
            <a:extLst>
              <a:ext uri="{FF2B5EF4-FFF2-40B4-BE49-F238E27FC236}">
                <a16:creationId xmlns:a16="http://schemas.microsoft.com/office/drawing/2014/main" id="{23D08290-4F62-4F6C-95A1-16325D8D08B3}"/>
              </a:ext>
            </a:extLst>
          </p:cNvPr>
          <p:cNvPicPr>
            <a:picLocks noChangeAspect="1"/>
          </p:cNvPicPr>
          <p:nvPr/>
        </p:nvPicPr>
        <p:blipFill rotWithShape="1">
          <a:blip r:embed="rId4"/>
          <a:srcRect t="1967"/>
          <a:stretch/>
        </p:blipFill>
        <p:spPr>
          <a:xfrm>
            <a:off x="1638235" y="1143172"/>
            <a:ext cx="9480331" cy="5720121"/>
          </a:xfrm>
          <a:prstGeom prst="rect">
            <a:avLst/>
          </a:prstGeom>
        </p:spPr>
      </p:pic>
      <p:sp>
        <p:nvSpPr>
          <p:cNvPr id="9" name="Rectangle 8">
            <a:extLst>
              <a:ext uri="{FF2B5EF4-FFF2-40B4-BE49-F238E27FC236}">
                <a16:creationId xmlns:a16="http://schemas.microsoft.com/office/drawing/2014/main" id="{1FE8CFA7-D5DD-4471-975A-7600DB561FF6}"/>
              </a:ext>
            </a:extLst>
          </p:cNvPr>
          <p:cNvSpPr/>
          <p:nvPr/>
        </p:nvSpPr>
        <p:spPr>
          <a:xfrm>
            <a:off x="0" y="6529486"/>
            <a:ext cx="4838184" cy="646331"/>
          </a:xfrm>
          <a:prstGeom prst="rect">
            <a:avLst/>
          </a:prstGeom>
        </p:spPr>
        <p:txBody>
          <a:bodyPr wrap="none">
            <a:spAutoFit/>
          </a:bodyPr>
          <a:lstStyle/>
          <a:p>
            <a:r>
              <a:rPr lang="fr-FR" dirty="0">
                <a:hlinkClick r:id="rId5"/>
              </a:rPr>
              <a:t>https://il-di.com/etude-ildi-impacts-ia-formation/</a:t>
            </a:r>
            <a:endParaRPr lang="fr-FR" dirty="0"/>
          </a:p>
          <a:p>
            <a:endParaRPr lang="fr-FR" dirty="0"/>
          </a:p>
        </p:txBody>
      </p:sp>
      <p:pic>
        <p:nvPicPr>
          <p:cNvPr id="10" name="Image 9">
            <a:extLst>
              <a:ext uri="{FF2B5EF4-FFF2-40B4-BE49-F238E27FC236}">
                <a16:creationId xmlns:a16="http://schemas.microsoft.com/office/drawing/2014/main" id="{BB3CB534-E290-42EC-B9E8-253E75D9D099}"/>
              </a:ext>
            </a:extLst>
          </p:cNvPr>
          <p:cNvPicPr>
            <a:picLocks noChangeAspect="1"/>
          </p:cNvPicPr>
          <p:nvPr/>
        </p:nvPicPr>
        <p:blipFill>
          <a:blip r:embed="rId6"/>
          <a:stretch>
            <a:fillRect/>
          </a:stretch>
        </p:blipFill>
        <p:spPr>
          <a:xfrm>
            <a:off x="2781083" y="1156859"/>
            <a:ext cx="7989241" cy="5723635"/>
          </a:xfrm>
          <a:prstGeom prst="rect">
            <a:avLst/>
          </a:prstGeom>
        </p:spPr>
      </p:pic>
      <p:pic>
        <p:nvPicPr>
          <p:cNvPr id="2" name="Image 1">
            <a:extLst>
              <a:ext uri="{FF2B5EF4-FFF2-40B4-BE49-F238E27FC236}">
                <a16:creationId xmlns:a16="http://schemas.microsoft.com/office/drawing/2014/main" id="{686CF038-17E2-488C-A640-84410714573B}"/>
              </a:ext>
            </a:extLst>
          </p:cNvPr>
          <p:cNvPicPr>
            <a:picLocks noChangeAspect="1"/>
          </p:cNvPicPr>
          <p:nvPr/>
        </p:nvPicPr>
        <p:blipFill>
          <a:blip r:embed="rId7"/>
          <a:stretch>
            <a:fillRect/>
          </a:stretch>
        </p:blipFill>
        <p:spPr>
          <a:xfrm>
            <a:off x="3166481" y="1143172"/>
            <a:ext cx="6619875" cy="6534150"/>
          </a:xfrm>
          <a:prstGeom prst="rect">
            <a:avLst/>
          </a:prstGeom>
        </p:spPr>
      </p:pic>
    </p:spTree>
    <p:extLst>
      <p:ext uri="{BB962C8B-B14F-4D97-AF65-F5344CB8AC3E}">
        <p14:creationId xmlns:p14="http://schemas.microsoft.com/office/powerpoint/2010/main" val="126783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EF0BB8-E639-4DC5-A0A1-EFEC4D9C66DB}"/>
              </a:ext>
            </a:extLst>
          </p:cNvPr>
          <p:cNvSpPr>
            <a:spLocks noGrp="1"/>
          </p:cNvSpPr>
          <p:nvPr>
            <p:ph type="title"/>
          </p:nvPr>
        </p:nvSpPr>
        <p:spPr/>
        <p:txBody>
          <a:bodyPr>
            <a:normAutofit fontScale="90000"/>
          </a:bodyPr>
          <a:lstStyle/>
          <a:p>
            <a:r>
              <a:rPr lang="fr-FR" b="1" dirty="0"/>
              <a:t>Les enseignants se sentent plus productifs lorsqu'ils utilisent l'IA pour leurs stratégies d'enseignement</a:t>
            </a:r>
            <a:br>
              <a:rPr lang="fr-FR" b="1" dirty="0"/>
            </a:br>
            <a:endParaRPr lang="fr-FR" dirty="0"/>
          </a:p>
        </p:txBody>
      </p:sp>
      <p:sp>
        <p:nvSpPr>
          <p:cNvPr id="4" name="Rectangle 3">
            <a:extLst>
              <a:ext uri="{FF2B5EF4-FFF2-40B4-BE49-F238E27FC236}">
                <a16:creationId xmlns:a16="http://schemas.microsoft.com/office/drawing/2014/main" id="{D969C3F6-77BC-4BB2-B43B-93E2DBFD99A5}"/>
              </a:ext>
            </a:extLst>
          </p:cNvPr>
          <p:cNvSpPr/>
          <p:nvPr/>
        </p:nvSpPr>
        <p:spPr>
          <a:xfrm>
            <a:off x="535620" y="6106487"/>
            <a:ext cx="8235518" cy="646331"/>
          </a:xfrm>
          <a:prstGeom prst="rect">
            <a:avLst/>
          </a:prstGeom>
        </p:spPr>
        <p:txBody>
          <a:bodyPr wrap="square">
            <a:spAutoFit/>
          </a:bodyPr>
          <a:lstStyle/>
          <a:p>
            <a:r>
              <a:rPr lang="fr-FR" dirty="0">
                <a:hlinkClick r:id="rId3"/>
              </a:rPr>
              <a:t>https://christophe-batier.blogspot.com/2024/11/les-enseignants-se-sentent-plus.html</a:t>
            </a:r>
            <a:endParaRPr lang="fr-FR" dirty="0"/>
          </a:p>
          <a:p>
            <a:endParaRPr lang="fr-FR" dirty="0"/>
          </a:p>
        </p:txBody>
      </p:sp>
      <p:pic>
        <p:nvPicPr>
          <p:cNvPr id="5" name="Image 4">
            <a:extLst>
              <a:ext uri="{FF2B5EF4-FFF2-40B4-BE49-F238E27FC236}">
                <a16:creationId xmlns:a16="http://schemas.microsoft.com/office/drawing/2014/main" id="{DA82CDD6-3158-4074-BB1C-EB65B9BB9853}"/>
              </a:ext>
            </a:extLst>
          </p:cNvPr>
          <p:cNvPicPr>
            <a:picLocks noChangeAspect="1"/>
          </p:cNvPicPr>
          <p:nvPr/>
        </p:nvPicPr>
        <p:blipFill>
          <a:blip r:embed="rId4"/>
          <a:stretch>
            <a:fillRect/>
          </a:stretch>
        </p:blipFill>
        <p:spPr>
          <a:xfrm>
            <a:off x="0" y="1318981"/>
            <a:ext cx="6096000" cy="4095750"/>
          </a:xfrm>
          <a:prstGeom prst="rect">
            <a:avLst/>
          </a:prstGeom>
        </p:spPr>
      </p:pic>
      <p:pic>
        <p:nvPicPr>
          <p:cNvPr id="3" name="Image 2">
            <a:extLst>
              <a:ext uri="{FF2B5EF4-FFF2-40B4-BE49-F238E27FC236}">
                <a16:creationId xmlns:a16="http://schemas.microsoft.com/office/drawing/2014/main" id="{C297837A-B64B-4E7E-A3A3-2B113F6A0144}"/>
              </a:ext>
            </a:extLst>
          </p:cNvPr>
          <p:cNvPicPr>
            <a:picLocks noChangeAspect="1"/>
          </p:cNvPicPr>
          <p:nvPr/>
        </p:nvPicPr>
        <p:blipFill>
          <a:blip r:embed="rId5"/>
          <a:stretch>
            <a:fillRect/>
          </a:stretch>
        </p:blipFill>
        <p:spPr>
          <a:xfrm>
            <a:off x="6934200" y="1362128"/>
            <a:ext cx="4672220" cy="4398481"/>
          </a:xfrm>
          <a:prstGeom prst="rect">
            <a:avLst/>
          </a:prstGeom>
        </p:spPr>
      </p:pic>
    </p:spTree>
    <p:extLst>
      <p:ext uri="{BB962C8B-B14F-4D97-AF65-F5344CB8AC3E}">
        <p14:creationId xmlns:p14="http://schemas.microsoft.com/office/powerpoint/2010/main" val="1756818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9F420E4-0E60-4504-82F3-CEC755276390}"/>
              </a:ext>
            </a:extLst>
          </p:cNvPr>
          <p:cNvSpPr txBox="1"/>
          <p:nvPr/>
        </p:nvSpPr>
        <p:spPr>
          <a:xfrm>
            <a:off x="0" y="504633"/>
            <a:ext cx="12192000" cy="369332"/>
          </a:xfrm>
          <a:prstGeom prst="rect">
            <a:avLst/>
          </a:prstGeom>
          <a:solidFill>
            <a:srgbClr val="3C4041"/>
          </a:solidFill>
        </p:spPr>
        <p:txBody>
          <a:bodyPr wrap="square" rtlCol="0">
            <a:spAutoFit/>
          </a:bodyPr>
          <a:lstStyle/>
          <a:p>
            <a:r>
              <a:rPr lang="fr-FR" b="1" dirty="0">
                <a:solidFill>
                  <a:schemeClr val="accent4">
                    <a:lumMod val="20000"/>
                    <a:lumOff val="80000"/>
                  </a:schemeClr>
                </a:solidFill>
              </a:rPr>
              <a:t> </a:t>
            </a:r>
            <a:r>
              <a:rPr lang="fr-FR" b="1" dirty="0">
                <a:solidFill>
                  <a:srgbClr val="A6D3F8"/>
                </a:solidFill>
              </a:rPr>
              <a:t>Christophe </a:t>
            </a:r>
            <a:r>
              <a:rPr lang="fr-FR" b="1" dirty="0" err="1">
                <a:solidFill>
                  <a:srgbClr val="A6D3F8"/>
                </a:solidFill>
              </a:rPr>
              <a:t>Batier</a:t>
            </a:r>
            <a:r>
              <a:rPr lang="fr-FR" b="1" dirty="0">
                <a:solidFill>
                  <a:srgbClr val="A6D3F8"/>
                </a:solidFill>
              </a:rPr>
              <a:t> – 28 Mars 2025 – FIED</a:t>
            </a:r>
            <a:endParaRPr lang="fr-FR" b="1" dirty="0">
              <a:solidFill>
                <a:schemeClr val="accent4">
                  <a:lumMod val="20000"/>
                  <a:lumOff val="80000"/>
                </a:schemeClr>
              </a:solidFill>
            </a:endParaRPr>
          </a:p>
        </p:txBody>
      </p:sp>
      <p:sp>
        <p:nvSpPr>
          <p:cNvPr id="9" name="ZoneTexte 8">
            <a:extLst>
              <a:ext uri="{FF2B5EF4-FFF2-40B4-BE49-F238E27FC236}">
                <a16:creationId xmlns:a16="http://schemas.microsoft.com/office/drawing/2014/main" id="{79C13C0A-4D7A-4466-B470-2380365A089C}"/>
              </a:ext>
            </a:extLst>
          </p:cNvPr>
          <p:cNvSpPr txBox="1"/>
          <p:nvPr/>
        </p:nvSpPr>
        <p:spPr>
          <a:xfrm>
            <a:off x="0" y="6168701"/>
            <a:ext cx="12192000" cy="369332"/>
          </a:xfrm>
          <a:prstGeom prst="rect">
            <a:avLst/>
          </a:prstGeom>
          <a:solidFill>
            <a:srgbClr val="3C4041"/>
          </a:solidFill>
        </p:spPr>
        <p:txBody>
          <a:bodyPr wrap="square" rtlCol="0">
            <a:spAutoFit/>
          </a:bodyPr>
          <a:lstStyle/>
          <a:p>
            <a:endParaRPr lang="fr-FR" b="1" dirty="0">
              <a:solidFill>
                <a:schemeClr val="accent4">
                  <a:lumMod val="20000"/>
                  <a:lumOff val="80000"/>
                </a:schemeClr>
              </a:solidFill>
            </a:endParaRPr>
          </a:p>
        </p:txBody>
      </p:sp>
      <p:sp>
        <p:nvSpPr>
          <p:cNvPr id="4" name="Rectangle 3">
            <a:extLst>
              <a:ext uri="{FF2B5EF4-FFF2-40B4-BE49-F238E27FC236}">
                <a16:creationId xmlns:a16="http://schemas.microsoft.com/office/drawing/2014/main" id="{B847250E-59FF-4B7E-9884-AEA5DC69AD89}"/>
              </a:ext>
            </a:extLst>
          </p:cNvPr>
          <p:cNvSpPr/>
          <p:nvPr/>
        </p:nvSpPr>
        <p:spPr>
          <a:xfrm>
            <a:off x="8080699" y="6168701"/>
            <a:ext cx="4020781" cy="369332"/>
          </a:xfrm>
          <a:prstGeom prst="rect">
            <a:avLst/>
          </a:prstGeom>
        </p:spPr>
        <p:txBody>
          <a:bodyPr wrap="none">
            <a:spAutoFit/>
          </a:bodyPr>
          <a:lstStyle/>
          <a:p>
            <a:r>
              <a:rPr lang="fr-FR" b="1" dirty="0">
                <a:solidFill>
                  <a:srgbClr val="BFD62C"/>
                </a:solidFill>
              </a:rPr>
              <a:t>https://christophe-batier.blogspot.com/</a:t>
            </a:r>
          </a:p>
        </p:txBody>
      </p:sp>
      <p:pic>
        <p:nvPicPr>
          <p:cNvPr id="10" name="Image 9">
            <a:extLst>
              <a:ext uri="{FF2B5EF4-FFF2-40B4-BE49-F238E27FC236}">
                <a16:creationId xmlns:a16="http://schemas.microsoft.com/office/drawing/2014/main" id="{3A21BA27-9AE0-4F24-A101-E78BD0CCBBA3}"/>
              </a:ext>
            </a:extLst>
          </p:cNvPr>
          <p:cNvPicPr>
            <a:picLocks noChangeAspect="1"/>
          </p:cNvPicPr>
          <p:nvPr/>
        </p:nvPicPr>
        <p:blipFill>
          <a:blip r:embed="rId2"/>
          <a:stretch>
            <a:fillRect/>
          </a:stretch>
        </p:blipFill>
        <p:spPr>
          <a:xfrm>
            <a:off x="4421874" y="1804915"/>
            <a:ext cx="2918631" cy="2746947"/>
          </a:xfrm>
          <a:prstGeom prst="rect">
            <a:avLst/>
          </a:prstGeom>
        </p:spPr>
      </p:pic>
      <p:sp>
        <p:nvSpPr>
          <p:cNvPr id="11" name="Ellipse 10">
            <a:extLst>
              <a:ext uri="{FF2B5EF4-FFF2-40B4-BE49-F238E27FC236}">
                <a16:creationId xmlns:a16="http://schemas.microsoft.com/office/drawing/2014/main" id="{1CC51549-D366-4A50-9F24-B8AF712B6A20}"/>
              </a:ext>
            </a:extLst>
          </p:cNvPr>
          <p:cNvSpPr/>
          <p:nvPr/>
        </p:nvSpPr>
        <p:spPr>
          <a:xfrm>
            <a:off x="10635448" y="166939"/>
            <a:ext cx="967666" cy="96766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1F315984-7F20-44C8-BC69-271BD7CE3FF0}"/>
              </a:ext>
            </a:extLst>
          </p:cNvPr>
          <p:cNvPicPr>
            <a:picLocks noChangeAspect="1"/>
          </p:cNvPicPr>
          <p:nvPr/>
        </p:nvPicPr>
        <p:blipFill>
          <a:blip r:embed="rId4">
            <a:clrChange>
              <a:clrFrom>
                <a:srgbClr val="F7FCFF"/>
              </a:clrFrom>
              <a:clrTo>
                <a:srgbClr val="F7FCFF">
                  <a:alpha val="0"/>
                </a:srgbClr>
              </a:clrTo>
            </a:clrChange>
          </a:blip>
          <a:stretch>
            <a:fillRect/>
          </a:stretch>
        </p:blipFill>
        <p:spPr>
          <a:xfrm>
            <a:off x="9049722" y="4691373"/>
            <a:ext cx="2724530" cy="1019317"/>
          </a:xfrm>
          <a:prstGeom prst="rect">
            <a:avLst/>
          </a:prstGeom>
        </p:spPr>
      </p:pic>
    </p:spTree>
    <p:extLst>
      <p:ext uri="{BB962C8B-B14F-4D97-AF65-F5344CB8AC3E}">
        <p14:creationId xmlns:p14="http://schemas.microsoft.com/office/powerpoint/2010/main" val="1534937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75D8C44-311B-4AB3-81E0-6BEE28BC8162}"/>
              </a:ext>
            </a:extLst>
          </p:cNvPr>
          <p:cNvPicPr>
            <a:picLocks noChangeAspect="1"/>
          </p:cNvPicPr>
          <p:nvPr/>
        </p:nvPicPr>
        <p:blipFill>
          <a:blip r:embed="rId2"/>
          <a:stretch>
            <a:fillRect/>
          </a:stretch>
        </p:blipFill>
        <p:spPr>
          <a:xfrm>
            <a:off x="-1" y="1062360"/>
            <a:ext cx="12192001" cy="8128000"/>
          </a:xfrm>
          <a:prstGeom prst="rect">
            <a:avLst/>
          </a:prstGeom>
        </p:spPr>
      </p:pic>
      <p:sp>
        <p:nvSpPr>
          <p:cNvPr id="2" name="Titre 1">
            <a:extLst>
              <a:ext uri="{FF2B5EF4-FFF2-40B4-BE49-F238E27FC236}">
                <a16:creationId xmlns:a16="http://schemas.microsoft.com/office/drawing/2014/main" id="{0AA07BDA-2834-4021-9007-584E0A657142}"/>
              </a:ext>
            </a:extLst>
          </p:cNvPr>
          <p:cNvSpPr>
            <a:spLocks noGrp="1"/>
          </p:cNvSpPr>
          <p:nvPr>
            <p:ph type="title"/>
          </p:nvPr>
        </p:nvSpPr>
        <p:spPr>
          <a:xfrm>
            <a:off x="1269507" y="-209936"/>
            <a:ext cx="10515600" cy="1325563"/>
          </a:xfrm>
        </p:spPr>
        <p:txBody>
          <a:bodyPr/>
          <a:lstStyle/>
          <a:p>
            <a:r>
              <a:rPr lang="fr-FR" dirty="0"/>
              <a:t>Premières analyses au doigt mouillé</a:t>
            </a:r>
          </a:p>
        </p:txBody>
      </p:sp>
      <p:sp>
        <p:nvSpPr>
          <p:cNvPr id="3" name="Espace réservé du contenu 2">
            <a:extLst>
              <a:ext uri="{FF2B5EF4-FFF2-40B4-BE49-F238E27FC236}">
                <a16:creationId xmlns:a16="http://schemas.microsoft.com/office/drawing/2014/main" id="{99969BAE-DDB3-46F5-BAB5-3D29D954BB23}"/>
              </a:ext>
            </a:extLst>
          </p:cNvPr>
          <p:cNvSpPr>
            <a:spLocks noGrp="1"/>
          </p:cNvSpPr>
          <p:nvPr>
            <p:ph idx="1"/>
          </p:nvPr>
        </p:nvSpPr>
        <p:spPr>
          <a:xfrm>
            <a:off x="6372688" y="1633492"/>
            <a:ext cx="5819312" cy="2750598"/>
          </a:xfrm>
        </p:spPr>
        <p:txBody>
          <a:bodyPr/>
          <a:lstStyle/>
          <a:p>
            <a:r>
              <a:rPr lang="fr-FR" dirty="0"/>
              <a:t>Sur mes Formations de formateur</a:t>
            </a:r>
          </a:p>
          <a:p>
            <a:r>
              <a:rPr lang="fr-FR" dirty="0"/>
              <a:t>Sur le travail des mes étudiants</a:t>
            </a:r>
            <a:br>
              <a:rPr lang="fr-FR" dirty="0"/>
            </a:br>
            <a:endParaRPr lang="fr-FR" dirty="0"/>
          </a:p>
        </p:txBody>
      </p:sp>
      <p:pic>
        <p:nvPicPr>
          <p:cNvPr id="5" name="Image 4">
            <a:extLst>
              <a:ext uri="{FF2B5EF4-FFF2-40B4-BE49-F238E27FC236}">
                <a16:creationId xmlns:a16="http://schemas.microsoft.com/office/drawing/2014/main" id="{69E6FA61-287E-4FA5-850E-024AB0227C58}"/>
              </a:ext>
            </a:extLst>
          </p:cNvPr>
          <p:cNvPicPr>
            <a:picLocks noChangeAspect="1"/>
          </p:cNvPicPr>
          <p:nvPr/>
        </p:nvPicPr>
        <p:blipFill rotWithShape="1">
          <a:blip r:embed="rId3"/>
          <a:srcRect l="23632" t="23903" r="26481" b="19873"/>
          <a:stretch/>
        </p:blipFill>
        <p:spPr>
          <a:xfrm>
            <a:off x="1" y="34983"/>
            <a:ext cx="1118586" cy="1045407"/>
          </a:xfrm>
          <a:prstGeom prst="rect">
            <a:avLst/>
          </a:prstGeom>
        </p:spPr>
      </p:pic>
    </p:spTree>
    <p:extLst>
      <p:ext uri="{BB962C8B-B14F-4D97-AF65-F5344CB8AC3E}">
        <p14:creationId xmlns:p14="http://schemas.microsoft.com/office/powerpoint/2010/main" val="321149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1BB79F4C-63AD-4306-BB97-4F77329C40B3}"/>
              </a:ext>
            </a:extLst>
          </p:cNvPr>
          <p:cNvPicPr>
            <a:picLocks noChangeAspect="1"/>
          </p:cNvPicPr>
          <p:nvPr/>
        </p:nvPicPr>
        <p:blipFill>
          <a:blip r:embed="rId2"/>
          <a:stretch>
            <a:fillRect/>
          </a:stretch>
        </p:blipFill>
        <p:spPr>
          <a:xfrm>
            <a:off x="3221903" y="1180995"/>
            <a:ext cx="4065639" cy="5770221"/>
          </a:xfrm>
          <a:prstGeom prst="rect">
            <a:avLst/>
          </a:prstGeom>
        </p:spPr>
      </p:pic>
      <p:pic>
        <p:nvPicPr>
          <p:cNvPr id="5" name="Image 4">
            <a:extLst>
              <a:ext uri="{FF2B5EF4-FFF2-40B4-BE49-F238E27FC236}">
                <a16:creationId xmlns:a16="http://schemas.microsoft.com/office/drawing/2014/main" id="{69E6FA61-287E-4FA5-850E-024AB0227C58}"/>
              </a:ext>
            </a:extLst>
          </p:cNvPr>
          <p:cNvPicPr>
            <a:picLocks noChangeAspect="1"/>
          </p:cNvPicPr>
          <p:nvPr/>
        </p:nvPicPr>
        <p:blipFill rotWithShape="1">
          <a:blip r:embed="rId3"/>
          <a:srcRect l="23632" t="23903" r="26481" b="19873"/>
          <a:stretch/>
        </p:blipFill>
        <p:spPr>
          <a:xfrm>
            <a:off x="1" y="34983"/>
            <a:ext cx="1118586" cy="1045407"/>
          </a:xfrm>
          <a:prstGeom prst="rect">
            <a:avLst/>
          </a:prstGeom>
        </p:spPr>
      </p:pic>
      <p:sp>
        <p:nvSpPr>
          <p:cNvPr id="10" name="Rectangle 9">
            <a:extLst>
              <a:ext uri="{FF2B5EF4-FFF2-40B4-BE49-F238E27FC236}">
                <a16:creationId xmlns:a16="http://schemas.microsoft.com/office/drawing/2014/main" id="{3ECA832D-F890-404E-BF7C-35F450D1C003}"/>
              </a:ext>
            </a:extLst>
          </p:cNvPr>
          <p:cNvSpPr/>
          <p:nvPr/>
        </p:nvSpPr>
        <p:spPr>
          <a:xfrm>
            <a:off x="1359312" y="265298"/>
            <a:ext cx="5801012" cy="584775"/>
          </a:xfrm>
          <a:prstGeom prst="rect">
            <a:avLst/>
          </a:prstGeom>
        </p:spPr>
        <p:txBody>
          <a:bodyPr wrap="none">
            <a:spAutoFit/>
          </a:bodyPr>
          <a:lstStyle/>
          <a:p>
            <a:r>
              <a:rPr lang="fr-FR" sz="3200" dirty="0"/>
              <a:t>Sur mes Formations de formateur</a:t>
            </a:r>
          </a:p>
        </p:txBody>
      </p:sp>
      <p:pic>
        <p:nvPicPr>
          <p:cNvPr id="12" name="Image 11">
            <a:extLst>
              <a:ext uri="{FF2B5EF4-FFF2-40B4-BE49-F238E27FC236}">
                <a16:creationId xmlns:a16="http://schemas.microsoft.com/office/drawing/2014/main" id="{3A320F16-1953-471B-9501-8C2F6B001B8D}"/>
              </a:ext>
            </a:extLst>
          </p:cNvPr>
          <p:cNvPicPr>
            <a:picLocks noChangeAspect="1"/>
          </p:cNvPicPr>
          <p:nvPr/>
        </p:nvPicPr>
        <p:blipFill>
          <a:blip r:embed="rId4"/>
          <a:stretch>
            <a:fillRect/>
          </a:stretch>
        </p:blipFill>
        <p:spPr>
          <a:xfrm>
            <a:off x="0" y="1180995"/>
            <a:ext cx="2911876" cy="2181902"/>
          </a:xfrm>
          <a:prstGeom prst="rect">
            <a:avLst/>
          </a:prstGeom>
        </p:spPr>
      </p:pic>
      <p:pic>
        <p:nvPicPr>
          <p:cNvPr id="13" name="Image 12">
            <a:extLst>
              <a:ext uri="{FF2B5EF4-FFF2-40B4-BE49-F238E27FC236}">
                <a16:creationId xmlns:a16="http://schemas.microsoft.com/office/drawing/2014/main" id="{DFCCE983-5A50-4269-B5E3-A0AB06512382}"/>
              </a:ext>
            </a:extLst>
          </p:cNvPr>
          <p:cNvPicPr>
            <a:picLocks noChangeAspect="1"/>
          </p:cNvPicPr>
          <p:nvPr/>
        </p:nvPicPr>
        <p:blipFill>
          <a:blip r:embed="rId5"/>
          <a:stretch>
            <a:fillRect/>
          </a:stretch>
        </p:blipFill>
        <p:spPr>
          <a:xfrm>
            <a:off x="0" y="3404074"/>
            <a:ext cx="2911876" cy="2183907"/>
          </a:xfrm>
          <a:prstGeom prst="rect">
            <a:avLst/>
          </a:prstGeom>
        </p:spPr>
      </p:pic>
      <p:pic>
        <p:nvPicPr>
          <p:cNvPr id="15" name="Image 14">
            <a:extLst>
              <a:ext uri="{FF2B5EF4-FFF2-40B4-BE49-F238E27FC236}">
                <a16:creationId xmlns:a16="http://schemas.microsoft.com/office/drawing/2014/main" id="{EE2D11C5-15BA-44CD-AFD7-A2B62B48FE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69" y="5692751"/>
            <a:ext cx="1180995" cy="1165249"/>
          </a:xfrm>
          <a:prstGeom prst="rect">
            <a:avLst/>
          </a:prstGeom>
        </p:spPr>
      </p:pic>
      <p:pic>
        <p:nvPicPr>
          <p:cNvPr id="17" name="Image 16">
            <a:extLst>
              <a:ext uri="{FF2B5EF4-FFF2-40B4-BE49-F238E27FC236}">
                <a16:creationId xmlns:a16="http://schemas.microsoft.com/office/drawing/2014/main" id="{3648BD05-F3D7-47D6-BE11-CBB0E91CC6A0}"/>
              </a:ext>
            </a:extLst>
          </p:cNvPr>
          <p:cNvPicPr>
            <a:picLocks noChangeAspect="1"/>
          </p:cNvPicPr>
          <p:nvPr/>
        </p:nvPicPr>
        <p:blipFill rotWithShape="1">
          <a:blip r:embed="rId7"/>
          <a:srcRect b="8041"/>
          <a:stretch/>
        </p:blipFill>
        <p:spPr>
          <a:xfrm>
            <a:off x="1287256" y="5581099"/>
            <a:ext cx="1268503" cy="1276901"/>
          </a:xfrm>
          <a:prstGeom prst="rect">
            <a:avLst/>
          </a:prstGeom>
        </p:spPr>
      </p:pic>
      <p:pic>
        <p:nvPicPr>
          <p:cNvPr id="2" name="Image 1">
            <a:extLst>
              <a:ext uri="{FF2B5EF4-FFF2-40B4-BE49-F238E27FC236}">
                <a16:creationId xmlns:a16="http://schemas.microsoft.com/office/drawing/2014/main" id="{E07E9E3D-D085-49D1-AF52-BEA6CE4FFFE4}"/>
              </a:ext>
            </a:extLst>
          </p:cNvPr>
          <p:cNvPicPr>
            <a:picLocks noChangeAspect="1"/>
          </p:cNvPicPr>
          <p:nvPr/>
        </p:nvPicPr>
        <p:blipFill>
          <a:blip r:embed="rId8"/>
          <a:stretch>
            <a:fillRect/>
          </a:stretch>
        </p:blipFill>
        <p:spPr>
          <a:xfrm>
            <a:off x="3167636" y="1034331"/>
            <a:ext cx="8514378" cy="4789337"/>
          </a:xfrm>
          <a:prstGeom prst="rect">
            <a:avLst/>
          </a:prstGeom>
        </p:spPr>
      </p:pic>
      <p:pic>
        <p:nvPicPr>
          <p:cNvPr id="3" name="Image 2">
            <a:extLst>
              <a:ext uri="{FF2B5EF4-FFF2-40B4-BE49-F238E27FC236}">
                <a16:creationId xmlns:a16="http://schemas.microsoft.com/office/drawing/2014/main" id="{296459F3-86E3-4D39-BDF2-33735EABBDC0}"/>
              </a:ext>
            </a:extLst>
          </p:cNvPr>
          <p:cNvPicPr>
            <a:picLocks noChangeAspect="1"/>
          </p:cNvPicPr>
          <p:nvPr/>
        </p:nvPicPr>
        <p:blipFill rotWithShape="1">
          <a:blip r:embed="rId9"/>
          <a:srcRect r="91990"/>
          <a:stretch/>
        </p:blipFill>
        <p:spPr>
          <a:xfrm>
            <a:off x="2516023" y="5589132"/>
            <a:ext cx="1303227" cy="1277052"/>
          </a:xfrm>
          <a:prstGeom prst="rect">
            <a:avLst/>
          </a:prstGeom>
        </p:spPr>
      </p:pic>
      <p:pic>
        <p:nvPicPr>
          <p:cNvPr id="4" name="Image 3">
            <a:extLst>
              <a:ext uri="{FF2B5EF4-FFF2-40B4-BE49-F238E27FC236}">
                <a16:creationId xmlns:a16="http://schemas.microsoft.com/office/drawing/2014/main" id="{10A95934-7B1F-4170-9AE0-EB37A2AC9DC4}"/>
              </a:ext>
            </a:extLst>
          </p:cNvPr>
          <p:cNvPicPr>
            <a:picLocks noChangeAspect="1"/>
          </p:cNvPicPr>
          <p:nvPr/>
        </p:nvPicPr>
        <p:blipFill>
          <a:blip r:embed="rId10"/>
          <a:stretch>
            <a:fillRect/>
          </a:stretch>
        </p:blipFill>
        <p:spPr>
          <a:xfrm>
            <a:off x="4436392" y="2465638"/>
            <a:ext cx="7719339" cy="4368961"/>
          </a:xfrm>
          <a:prstGeom prst="rect">
            <a:avLst/>
          </a:prstGeom>
        </p:spPr>
      </p:pic>
    </p:spTree>
    <p:extLst>
      <p:ext uri="{BB962C8B-B14F-4D97-AF65-F5344CB8AC3E}">
        <p14:creationId xmlns:p14="http://schemas.microsoft.com/office/powerpoint/2010/main" val="174459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7373E3FC-BDA5-4C47-A315-7A8AF7EDEDB8}"/>
              </a:ext>
            </a:extLst>
          </p:cNvPr>
          <p:cNvPicPr>
            <a:picLocks noChangeAspect="1"/>
          </p:cNvPicPr>
          <p:nvPr/>
        </p:nvPicPr>
        <p:blipFill>
          <a:blip r:embed="rId2"/>
          <a:stretch>
            <a:fillRect/>
          </a:stretch>
        </p:blipFill>
        <p:spPr>
          <a:xfrm>
            <a:off x="0" y="1167062"/>
            <a:ext cx="4998128" cy="5690938"/>
          </a:xfrm>
          <a:prstGeom prst="rect">
            <a:avLst/>
          </a:prstGeom>
        </p:spPr>
      </p:pic>
      <p:pic>
        <p:nvPicPr>
          <p:cNvPr id="5" name="Image 4">
            <a:extLst>
              <a:ext uri="{FF2B5EF4-FFF2-40B4-BE49-F238E27FC236}">
                <a16:creationId xmlns:a16="http://schemas.microsoft.com/office/drawing/2014/main" id="{69E6FA61-287E-4FA5-850E-024AB0227C58}"/>
              </a:ext>
            </a:extLst>
          </p:cNvPr>
          <p:cNvPicPr>
            <a:picLocks noChangeAspect="1"/>
          </p:cNvPicPr>
          <p:nvPr/>
        </p:nvPicPr>
        <p:blipFill rotWithShape="1">
          <a:blip r:embed="rId3"/>
          <a:srcRect l="23632" t="23903" r="26481" b="19873"/>
          <a:stretch/>
        </p:blipFill>
        <p:spPr>
          <a:xfrm>
            <a:off x="1" y="34983"/>
            <a:ext cx="1118586" cy="1045407"/>
          </a:xfrm>
          <a:prstGeom prst="rect">
            <a:avLst/>
          </a:prstGeom>
        </p:spPr>
      </p:pic>
      <p:sp>
        <p:nvSpPr>
          <p:cNvPr id="10" name="Rectangle 9">
            <a:extLst>
              <a:ext uri="{FF2B5EF4-FFF2-40B4-BE49-F238E27FC236}">
                <a16:creationId xmlns:a16="http://schemas.microsoft.com/office/drawing/2014/main" id="{3ECA832D-F890-404E-BF7C-35F450D1C003}"/>
              </a:ext>
            </a:extLst>
          </p:cNvPr>
          <p:cNvSpPr/>
          <p:nvPr/>
        </p:nvSpPr>
        <p:spPr>
          <a:xfrm>
            <a:off x="1193942" y="246564"/>
            <a:ext cx="11307839" cy="584775"/>
          </a:xfrm>
          <a:prstGeom prst="rect">
            <a:avLst/>
          </a:prstGeom>
        </p:spPr>
        <p:txBody>
          <a:bodyPr wrap="none">
            <a:spAutoFit/>
          </a:bodyPr>
          <a:lstStyle/>
          <a:p>
            <a:r>
              <a:rPr lang="fr-FR" sz="3200" dirty="0"/>
              <a:t>Objectifs : cadre théorique + mise en pratique prod 20% du cours </a:t>
            </a:r>
          </a:p>
        </p:txBody>
      </p:sp>
      <p:pic>
        <p:nvPicPr>
          <p:cNvPr id="11" name="Image 10">
            <a:extLst>
              <a:ext uri="{FF2B5EF4-FFF2-40B4-BE49-F238E27FC236}">
                <a16:creationId xmlns:a16="http://schemas.microsoft.com/office/drawing/2014/main" id="{7AD205D3-8FBC-483E-8524-CFFFB398DF2F}"/>
              </a:ext>
            </a:extLst>
          </p:cNvPr>
          <p:cNvPicPr>
            <a:picLocks noChangeAspect="1"/>
          </p:cNvPicPr>
          <p:nvPr/>
        </p:nvPicPr>
        <p:blipFill rotWithShape="1">
          <a:blip r:embed="rId4"/>
          <a:srcRect b="15350"/>
          <a:stretch/>
        </p:blipFill>
        <p:spPr>
          <a:xfrm>
            <a:off x="3258104" y="1167062"/>
            <a:ext cx="8659713" cy="4123348"/>
          </a:xfrm>
          <a:prstGeom prst="rect">
            <a:avLst/>
          </a:prstGeom>
        </p:spPr>
      </p:pic>
      <p:pic>
        <p:nvPicPr>
          <p:cNvPr id="21" name="Image 20">
            <a:extLst>
              <a:ext uri="{FF2B5EF4-FFF2-40B4-BE49-F238E27FC236}">
                <a16:creationId xmlns:a16="http://schemas.microsoft.com/office/drawing/2014/main" id="{611733C5-A929-4BC0-A0FA-0E4D07F091F5}"/>
              </a:ext>
            </a:extLst>
          </p:cNvPr>
          <p:cNvPicPr>
            <a:picLocks noChangeAspect="1"/>
          </p:cNvPicPr>
          <p:nvPr/>
        </p:nvPicPr>
        <p:blipFill>
          <a:blip r:embed="rId5"/>
          <a:stretch>
            <a:fillRect/>
          </a:stretch>
        </p:blipFill>
        <p:spPr>
          <a:xfrm>
            <a:off x="2672542" y="4793720"/>
            <a:ext cx="9519458" cy="2037425"/>
          </a:xfrm>
          <a:prstGeom prst="rect">
            <a:avLst/>
          </a:prstGeom>
        </p:spPr>
      </p:pic>
      <p:pic>
        <p:nvPicPr>
          <p:cNvPr id="19" name="Image 18">
            <a:extLst>
              <a:ext uri="{FF2B5EF4-FFF2-40B4-BE49-F238E27FC236}">
                <a16:creationId xmlns:a16="http://schemas.microsoft.com/office/drawing/2014/main" id="{00AD0EC9-79D6-4EC3-BD87-E15387E9E510}"/>
              </a:ext>
            </a:extLst>
          </p:cNvPr>
          <p:cNvPicPr>
            <a:picLocks noChangeAspect="1"/>
          </p:cNvPicPr>
          <p:nvPr/>
        </p:nvPicPr>
        <p:blipFill>
          <a:blip r:embed="rId6"/>
          <a:stretch>
            <a:fillRect/>
          </a:stretch>
        </p:blipFill>
        <p:spPr>
          <a:xfrm>
            <a:off x="3258104" y="2729441"/>
            <a:ext cx="8593585" cy="4128559"/>
          </a:xfrm>
          <a:prstGeom prst="rect">
            <a:avLst/>
          </a:prstGeom>
        </p:spPr>
      </p:pic>
    </p:spTree>
    <p:extLst>
      <p:ext uri="{BB962C8B-B14F-4D97-AF65-F5344CB8AC3E}">
        <p14:creationId xmlns:p14="http://schemas.microsoft.com/office/powerpoint/2010/main" val="255082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AAFA07-7719-4066-B69C-C51CD5387FBC}"/>
              </a:ext>
            </a:extLst>
          </p:cNvPr>
          <p:cNvSpPr>
            <a:spLocks noGrp="1"/>
          </p:cNvSpPr>
          <p:nvPr>
            <p:ph type="title"/>
          </p:nvPr>
        </p:nvSpPr>
        <p:spPr>
          <a:xfrm>
            <a:off x="1203960" y="0"/>
            <a:ext cx="10515600" cy="1325563"/>
          </a:xfrm>
        </p:spPr>
        <p:txBody>
          <a:bodyPr/>
          <a:lstStyle/>
          <a:p>
            <a:r>
              <a:rPr lang="fr-FR" dirty="0"/>
              <a:t>10 ans + de 1 000 enseignants formés</a:t>
            </a:r>
            <a:br>
              <a:rPr lang="fr-FR" dirty="0"/>
            </a:br>
            <a:r>
              <a:rPr lang="fr-FR" dirty="0"/>
              <a:t> format 60h</a:t>
            </a:r>
          </a:p>
        </p:txBody>
      </p:sp>
      <p:graphicFrame>
        <p:nvGraphicFramePr>
          <p:cNvPr id="18" name="Espace réservé du contenu 17">
            <a:extLst>
              <a:ext uri="{FF2B5EF4-FFF2-40B4-BE49-F238E27FC236}">
                <a16:creationId xmlns:a16="http://schemas.microsoft.com/office/drawing/2014/main" id="{66554730-023D-41E0-A03D-CCBAD9999DDC}"/>
              </a:ext>
            </a:extLst>
          </p:cNvPr>
          <p:cNvGraphicFramePr>
            <a:graphicFrameLocks noGrp="1"/>
          </p:cNvGraphicFramePr>
          <p:nvPr>
            <p:ph idx="1"/>
            <p:extLst>
              <p:ext uri="{D42A27DB-BD31-4B8C-83A1-F6EECF244321}">
                <p14:modId xmlns:p14="http://schemas.microsoft.com/office/powerpoint/2010/main" val="266149002"/>
              </p:ext>
            </p:extLst>
          </p:nvPr>
        </p:nvGraphicFramePr>
        <p:xfrm>
          <a:off x="386080" y="1325563"/>
          <a:ext cx="11257280" cy="5380037"/>
        </p:xfrm>
        <a:graphic>
          <a:graphicData uri="http://schemas.openxmlformats.org/drawingml/2006/chart">
            <c:chart xmlns:c="http://schemas.openxmlformats.org/drawingml/2006/chart" xmlns:r="http://schemas.openxmlformats.org/officeDocument/2006/relationships" r:id="rId2"/>
          </a:graphicData>
        </a:graphic>
      </p:graphicFrame>
      <p:pic>
        <p:nvPicPr>
          <p:cNvPr id="19" name="Image 18">
            <a:extLst>
              <a:ext uri="{FF2B5EF4-FFF2-40B4-BE49-F238E27FC236}">
                <a16:creationId xmlns:a16="http://schemas.microsoft.com/office/drawing/2014/main" id="{F3495DA5-FF3E-48FC-9E68-0AD59F3024C9}"/>
              </a:ext>
            </a:extLst>
          </p:cNvPr>
          <p:cNvPicPr>
            <a:picLocks noChangeAspect="1"/>
          </p:cNvPicPr>
          <p:nvPr/>
        </p:nvPicPr>
        <p:blipFill rotWithShape="1">
          <a:blip r:embed="rId3"/>
          <a:srcRect l="23632" t="23903" r="26481" b="19873"/>
          <a:stretch/>
        </p:blipFill>
        <p:spPr>
          <a:xfrm>
            <a:off x="1" y="34983"/>
            <a:ext cx="1118586" cy="1045407"/>
          </a:xfrm>
          <a:prstGeom prst="rect">
            <a:avLst/>
          </a:prstGeom>
        </p:spPr>
      </p:pic>
      <p:sp>
        <p:nvSpPr>
          <p:cNvPr id="20" name="Rectangle 19">
            <a:extLst>
              <a:ext uri="{FF2B5EF4-FFF2-40B4-BE49-F238E27FC236}">
                <a16:creationId xmlns:a16="http://schemas.microsoft.com/office/drawing/2014/main" id="{46E95726-FCB2-49D2-8C9B-4C7E159CFA99}"/>
              </a:ext>
            </a:extLst>
          </p:cNvPr>
          <p:cNvSpPr/>
          <p:nvPr/>
        </p:nvSpPr>
        <p:spPr>
          <a:xfrm>
            <a:off x="10998200" y="2052320"/>
            <a:ext cx="279400" cy="85344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72E0CA79-7AEC-44B1-876E-D8D721BA16F8}"/>
              </a:ext>
            </a:extLst>
          </p:cNvPr>
          <p:cNvSpPr txBox="1"/>
          <p:nvPr/>
        </p:nvSpPr>
        <p:spPr>
          <a:xfrm>
            <a:off x="10867633" y="1560402"/>
            <a:ext cx="540533" cy="369332"/>
          </a:xfrm>
          <a:prstGeom prst="rect">
            <a:avLst/>
          </a:prstGeom>
          <a:noFill/>
        </p:spPr>
        <p:txBody>
          <a:bodyPr wrap="none" rtlCol="0">
            <a:spAutoFit/>
          </a:bodyPr>
          <a:lstStyle/>
          <a:p>
            <a:r>
              <a:rPr lang="fr-FR" b="1">
                <a:solidFill>
                  <a:srgbClr val="FF0000"/>
                </a:solidFill>
              </a:rPr>
              <a:t>14h</a:t>
            </a:r>
            <a:endParaRPr lang="fr-FR" b="1" dirty="0">
              <a:solidFill>
                <a:srgbClr val="FF0000"/>
              </a:solidFill>
            </a:endParaRPr>
          </a:p>
        </p:txBody>
      </p:sp>
    </p:spTree>
    <p:extLst>
      <p:ext uri="{BB962C8B-B14F-4D97-AF65-F5344CB8AC3E}">
        <p14:creationId xmlns:p14="http://schemas.microsoft.com/office/powerpoint/2010/main" val="43475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E7D67-1966-460D-93A2-29F0B62F873D}"/>
              </a:ext>
            </a:extLst>
          </p:cNvPr>
          <p:cNvSpPr>
            <a:spLocks noGrp="1"/>
          </p:cNvSpPr>
          <p:nvPr>
            <p:ph type="title"/>
          </p:nvPr>
        </p:nvSpPr>
        <p:spPr>
          <a:xfrm>
            <a:off x="1118587" y="-105096"/>
            <a:ext cx="10515600" cy="1325563"/>
          </a:xfrm>
        </p:spPr>
        <p:txBody>
          <a:bodyPr/>
          <a:lstStyle/>
          <a:p>
            <a:r>
              <a:rPr lang="fr-FR" dirty="0"/>
              <a:t>Volume de travail avec mes étudiants</a:t>
            </a:r>
          </a:p>
        </p:txBody>
      </p:sp>
      <p:pic>
        <p:nvPicPr>
          <p:cNvPr id="4" name="Image 3">
            <a:extLst>
              <a:ext uri="{FF2B5EF4-FFF2-40B4-BE49-F238E27FC236}">
                <a16:creationId xmlns:a16="http://schemas.microsoft.com/office/drawing/2014/main" id="{1882796D-A868-4C17-8008-B98145D4A61F}"/>
              </a:ext>
            </a:extLst>
          </p:cNvPr>
          <p:cNvPicPr>
            <a:picLocks noChangeAspect="1"/>
          </p:cNvPicPr>
          <p:nvPr/>
        </p:nvPicPr>
        <p:blipFill rotWithShape="1">
          <a:blip r:embed="rId2"/>
          <a:srcRect l="23632" t="23903" r="26481" b="19873"/>
          <a:stretch/>
        </p:blipFill>
        <p:spPr>
          <a:xfrm>
            <a:off x="1" y="34983"/>
            <a:ext cx="1118586" cy="1045407"/>
          </a:xfrm>
          <a:prstGeom prst="rect">
            <a:avLst/>
          </a:prstGeom>
        </p:spPr>
      </p:pic>
      <p:pic>
        <p:nvPicPr>
          <p:cNvPr id="5" name="Image 4">
            <a:extLst>
              <a:ext uri="{FF2B5EF4-FFF2-40B4-BE49-F238E27FC236}">
                <a16:creationId xmlns:a16="http://schemas.microsoft.com/office/drawing/2014/main" id="{1A8DE51A-C9F0-4C88-8546-63834B3E923E}"/>
              </a:ext>
            </a:extLst>
          </p:cNvPr>
          <p:cNvPicPr>
            <a:picLocks noChangeAspect="1"/>
          </p:cNvPicPr>
          <p:nvPr/>
        </p:nvPicPr>
        <p:blipFill>
          <a:blip r:embed="rId3"/>
          <a:stretch>
            <a:fillRect/>
          </a:stretch>
        </p:blipFill>
        <p:spPr>
          <a:xfrm>
            <a:off x="0" y="1220466"/>
            <a:ext cx="12188246" cy="4113533"/>
          </a:xfrm>
          <a:prstGeom prst="rect">
            <a:avLst/>
          </a:prstGeom>
        </p:spPr>
      </p:pic>
      <p:sp>
        <p:nvSpPr>
          <p:cNvPr id="6" name="Rectangle 5">
            <a:extLst>
              <a:ext uri="{FF2B5EF4-FFF2-40B4-BE49-F238E27FC236}">
                <a16:creationId xmlns:a16="http://schemas.microsoft.com/office/drawing/2014/main" id="{AA54DDAF-6EA9-40F3-99C1-AB8A8AB52310}"/>
              </a:ext>
            </a:extLst>
          </p:cNvPr>
          <p:cNvSpPr/>
          <p:nvPr/>
        </p:nvSpPr>
        <p:spPr>
          <a:xfrm>
            <a:off x="142240" y="5485674"/>
            <a:ext cx="6096000" cy="1200329"/>
          </a:xfrm>
          <a:prstGeom prst="rect">
            <a:avLst/>
          </a:prstGeom>
        </p:spPr>
        <p:txBody>
          <a:bodyPr>
            <a:spAutoFit/>
          </a:bodyPr>
          <a:lstStyle/>
          <a:p>
            <a:r>
              <a:rPr lang="fr-FR" dirty="0">
                <a:solidFill>
                  <a:srgbClr val="000000"/>
                </a:solidFill>
                <a:latin typeface="tahoma" panose="020B0604030504040204" pitchFamily="34" charset="0"/>
              </a:rPr>
              <a:t>Ce cours  15h </a:t>
            </a:r>
            <a:br>
              <a:rPr lang="fr-FR" dirty="0">
                <a:solidFill>
                  <a:srgbClr val="000000"/>
                </a:solidFill>
                <a:latin typeface="tahoma" panose="020B0604030504040204" pitchFamily="34" charset="0"/>
              </a:rPr>
            </a:br>
            <a:r>
              <a:rPr lang="fr-FR" dirty="0">
                <a:solidFill>
                  <a:srgbClr val="000000"/>
                </a:solidFill>
                <a:latin typeface="tahoma" panose="020B0604030504040204" pitchFamily="34" charset="0"/>
              </a:rPr>
              <a:t>en 5 sessions synchrones,</a:t>
            </a:r>
            <a:br>
              <a:rPr lang="fr-FR" dirty="0"/>
            </a:br>
            <a:r>
              <a:rPr lang="fr-FR" dirty="0">
                <a:solidFill>
                  <a:srgbClr val="000000"/>
                </a:solidFill>
                <a:latin typeface="tahoma" panose="020B0604030504040204" pitchFamily="34" charset="0"/>
              </a:rPr>
              <a:t>avec pour chaque semaine </a:t>
            </a:r>
            <a:br>
              <a:rPr lang="fr-FR" dirty="0">
                <a:solidFill>
                  <a:srgbClr val="000000"/>
                </a:solidFill>
                <a:latin typeface="tahoma" panose="020B0604030504040204" pitchFamily="34" charset="0"/>
              </a:rPr>
            </a:br>
            <a:r>
              <a:rPr lang="fr-FR" dirty="0">
                <a:solidFill>
                  <a:srgbClr val="000000"/>
                </a:solidFill>
                <a:latin typeface="tahoma" panose="020B0604030504040204" pitchFamily="34" charset="0"/>
              </a:rPr>
              <a:t>3 thématiques abordées.</a:t>
            </a:r>
            <a:endParaRPr lang="fr-FR" dirty="0"/>
          </a:p>
        </p:txBody>
      </p:sp>
      <p:pic>
        <p:nvPicPr>
          <p:cNvPr id="7" name="Image 6">
            <a:extLst>
              <a:ext uri="{FF2B5EF4-FFF2-40B4-BE49-F238E27FC236}">
                <a16:creationId xmlns:a16="http://schemas.microsoft.com/office/drawing/2014/main" id="{BC4BB7CF-2914-48C0-8892-D3AD614A71BD}"/>
              </a:ext>
            </a:extLst>
          </p:cNvPr>
          <p:cNvPicPr>
            <a:picLocks noChangeAspect="1"/>
          </p:cNvPicPr>
          <p:nvPr/>
        </p:nvPicPr>
        <p:blipFill>
          <a:blip r:embed="rId4"/>
          <a:stretch>
            <a:fillRect/>
          </a:stretch>
        </p:blipFill>
        <p:spPr>
          <a:xfrm>
            <a:off x="4945664" y="2764244"/>
            <a:ext cx="6972016" cy="3921759"/>
          </a:xfrm>
          <a:prstGeom prst="rect">
            <a:avLst/>
          </a:prstGeom>
        </p:spPr>
      </p:pic>
    </p:spTree>
    <p:extLst>
      <p:ext uri="{BB962C8B-B14F-4D97-AF65-F5344CB8AC3E}">
        <p14:creationId xmlns:p14="http://schemas.microsoft.com/office/powerpoint/2010/main" val="20188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E7D67-1966-460D-93A2-29F0B62F873D}"/>
              </a:ext>
            </a:extLst>
          </p:cNvPr>
          <p:cNvSpPr>
            <a:spLocks noGrp="1"/>
          </p:cNvSpPr>
          <p:nvPr>
            <p:ph type="title"/>
          </p:nvPr>
        </p:nvSpPr>
        <p:spPr>
          <a:xfrm>
            <a:off x="1118587" y="-105096"/>
            <a:ext cx="10515600" cy="1325563"/>
          </a:xfrm>
        </p:spPr>
        <p:txBody>
          <a:bodyPr/>
          <a:lstStyle/>
          <a:p>
            <a:r>
              <a:rPr lang="fr-FR" dirty="0"/>
              <a:t>Volume de travail avec mes étudiants</a:t>
            </a:r>
          </a:p>
        </p:txBody>
      </p:sp>
      <p:pic>
        <p:nvPicPr>
          <p:cNvPr id="4" name="Image 3">
            <a:extLst>
              <a:ext uri="{FF2B5EF4-FFF2-40B4-BE49-F238E27FC236}">
                <a16:creationId xmlns:a16="http://schemas.microsoft.com/office/drawing/2014/main" id="{1882796D-A868-4C17-8008-B98145D4A61F}"/>
              </a:ext>
            </a:extLst>
          </p:cNvPr>
          <p:cNvPicPr>
            <a:picLocks noChangeAspect="1"/>
          </p:cNvPicPr>
          <p:nvPr/>
        </p:nvPicPr>
        <p:blipFill rotWithShape="1">
          <a:blip r:embed="rId3"/>
          <a:srcRect l="23632" t="23903" r="26481" b="19873"/>
          <a:stretch/>
        </p:blipFill>
        <p:spPr>
          <a:xfrm>
            <a:off x="1" y="34983"/>
            <a:ext cx="1118586" cy="1045407"/>
          </a:xfrm>
          <a:prstGeom prst="rect">
            <a:avLst/>
          </a:prstGeom>
        </p:spPr>
      </p:pic>
      <p:pic>
        <p:nvPicPr>
          <p:cNvPr id="9" name="Image 8">
            <a:extLst>
              <a:ext uri="{FF2B5EF4-FFF2-40B4-BE49-F238E27FC236}">
                <a16:creationId xmlns:a16="http://schemas.microsoft.com/office/drawing/2014/main" id="{1588083C-1F2F-47D6-BE15-A50F0291B667}"/>
              </a:ext>
            </a:extLst>
          </p:cNvPr>
          <p:cNvPicPr>
            <a:picLocks noChangeAspect="1"/>
          </p:cNvPicPr>
          <p:nvPr/>
        </p:nvPicPr>
        <p:blipFill>
          <a:blip r:embed="rId4"/>
          <a:stretch>
            <a:fillRect/>
          </a:stretch>
        </p:blipFill>
        <p:spPr>
          <a:xfrm>
            <a:off x="0" y="-34983"/>
            <a:ext cx="12192000" cy="6858000"/>
          </a:xfrm>
          <a:prstGeom prst="rect">
            <a:avLst/>
          </a:prstGeom>
        </p:spPr>
      </p:pic>
      <p:sp>
        <p:nvSpPr>
          <p:cNvPr id="8" name="ZoneTexte 7">
            <a:extLst>
              <a:ext uri="{FF2B5EF4-FFF2-40B4-BE49-F238E27FC236}">
                <a16:creationId xmlns:a16="http://schemas.microsoft.com/office/drawing/2014/main" id="{30559DE0-6E48-405B-8498-90FA99E120C8}"/>
              </a:ext>
            </a:extLst>
          </p:cNvPr>
          <p:cNvSpPr txBox="1"/>
          <p:nvPr/>
        </p:nvSpPr>
        <p:spPr>
          <a:xfrm>
            <a:off x="7543521" y="5648307"/>
            <a:ext cx="4090666" cy="400110"/>
          </a:xfrm>
          <a:prstGeom prst="rect">
            <a:avLst/>
          </a:prstGeom>
          <a:solidFill>
            <a:schemeClr val="bg1"/>
          </a:solidFill>
        </p:spPr>
        <p:txBody>
          <a:bodyPr wrap="square" rtlCol="0">
            <a:spAutoFit/>
          </a:bodyPr>
          <a:lstStyle/>
          <a:p>
            <a:r>
              <a:rPr lang="fr-FR" sz="2000" b="1" dirty="0">
                <a:solidFill>
                  <a:srgbClr val="FF0000"/>
                </a:solidFill>
              </a:rPr>
              <a:t>Prod individuelle entre 40 mn et 1h</a:t>
            </a:r>
          </a:p>
        </p:txBody>
      </p:sp>
    </p:spTree>
    <p:extLst>
      <p:ext uri="{BB962C8B-B14F-4D97-AF65-F5344CB8AC3E}">
        <p14:creationId xmlns:p14="http://schemas.microsoft.com/office/powerpoint/2010/main" val="32478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g.notionusercontent.com/s3/prod-files-secure%2Fbf3de000-990e-4dec-a90e-5bff8005659a%2Fafe37cdd-194a-43f6-89af-464171007808%2FCapture_dcran_2025-02-07_155122.jpg/size/w=2000?exp=1743171565&amp;sig=C3B_m121_bV4UBw_rENx03Jikkn42AYi9C_E_2soGjw&amp;id=193b523c-93f4-8077-aa04-d2b49d2625ae&amp;table=block&amp;userId=0906f90e-d74f-42f1-88cb-bcaa6ac45123">
            <a:extLst>
              <a:ext uri="{FF2B5EF4-FFF2-40B4-BE49-F238E27FC236}">
                <a16:creationId xmlns:a16="http://schemas.microsoft.com/office/drawing/2014/main" id="{DD77EF46-B246-4DD2-8F9E-493190559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370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F1E6936-BCCB-4A0C-8744-65BD98546E53}"/>
              </a:ext>
            </a:extLst>
          </p:cNvPr>
          <p:cNvSpPr/>
          <p:nvPr/>
        </p:nvSpPr>
        <p:spPr>
          <a:xfrm>
            <a:off x="8225743" y="368050"/>
            <a:ext cx="4129541" cy="3754874"/>
          </a:xfrm>
          <a:prstGeom prst="rect">
            <a:avLst/>
          </a:prstGeom>
        </p:spPr>
        <p:txBody>
          <a:bodyPr wrap="square">
            <a:spAutoFit/>
          </a:bodyPr>
          <a:lstStyle/>
          <a:p>
            <a:r>
              <a:rPr lang="fr-FR" sz="2800" dirty="0" err="1"/>
              <a:t>Comparing</a:t>
            </a:r>
            <a:r>
              <a:rPr lang="fr-FR" sz="2800" dirty="0"/>
              <a:t> </a:t>
            </a:r>
            <a:r>
              <a:rPr lang="fr-FR" sz="2800" dirty="0" err="1"/>
              <a:t>human</a:t>
            </a:r>
            <a:r>
              <a:rPr lang="fr-FR" sz="2800" dirty="0"/>
              <a:t>-made and AI-</a:t>
            </a:r>
            <a:r>
              <a:rPr lang="fr-FR" sz="2800" dirty="0" err="1"/>
              <a:t>generated</a:t>
            </a:r>
            <a:r>
              <a:rPr lang="fr-FR" sz="2800" dirty="0"/>
              <a:t> </a:t>
            </a:r>
            <a:r>
              <a:rPr lang="fr-FR" sz="2800" dirty="0" err="1"/>
              <a:t>teaching</a:t>
            </a:r>
            <a:r>
              <a:rPr lang="fr-FR" sz="2800" dirty="0"/>
              <a:t> </a:t>
            </a:r>
            <a:r>
              <a:rPr lang="fr-FR" sz="2800" dirty="0" err="1"/>
              <a:t>videos</a:t>
            </a:r>
            <a:r>
              <a:rPr lang="fr-FR" sz="2800" dirty="0"/>
              <a:t>: An </a:t>
            </a:r>
            <a:r>
              <a:rPr lang="fr-FR" sz="2800" dirty="0" err="1"/>
              <a:t>experimental</a:t>
            </a:r>
            <a:r>
              <a:rPr lang="fr-FR" sz="2800" dirty="0"/>
              <a:t> </a:t>
            </a:r>
            <a:r>
              <a:rPr lang="fr-FR" sz="2800" dirty="0" err="1"/>
              <a:t>study</a:t>
            </a:r>
            <a:r>
              <a:rPr lang="fr-FR" sz="2800" dirty="0"/>
              <a:t> on </a:t>
            </a:r>
            <a:r>
              <a:rPr lang="fr-FR" sz="2800" dirty="0" err="1"/>
              <a:t>learning</a:t>
            </a:r>
            <a:r>
              <a:rPr lang="fr-FR" sz="2800" dirty="0"/>
              <a:t> </a:t>
            </a:r>
            <a:r>
              <a:rPr lang="fr-FR" sz="2800" dirty="0" err="1"/>
              <a:t>effects</a:t>
            </a:r>
            <a:r>
              <a:rPr lang="fr-FR" sz="2800" dirty="0"/>
              <a:t> </a:t>
            </a:r>
            <a:br>
              <a:rPr lang="fr-FR" dirty="0"/>
            </a:br>
            <a:endParaRPr lang="fr-FR" dirty="0"/>
          </a:p>
          <a:p>
            <a:r>
              <a:rPr lang="fr-FR" dirty="0" err="1"/>
              <a:t>Torbjørn</a:t>
            </a:r>
            <a:r>
              <a:rPr lang="fr-FR" dirty="0"/>
              <a:t> </a:t>
            </a:r>
            <a:r>
              <a:rPr lang="fr-FR" dirty="0" err="1"/>
              <a:t>Netland</a:t>
            </a:r>
            <a:r>
              <a:rPr lang="fr-FR" dirty="0"/>
              <a:t> * , Oliver von </a:t>
            </a:r>
            <a:r>
              <a:rPr lang="fr-FR" dirty="0" err="1"/>
              <a:t>Dzengelevski</a:t>
            </a:r>
            <a:r>
              <a:rPr lang="fr-FR" dirty="0"/>
              <a:t>, </a:t>
            </a:r>
            <a:r>
              <a:rPr lang="fr-FR" dirty="0" err="1"/>
              <a:t>Katalin</a:t>
            </a:r>
            <a:r>
              <a:rPr lang="fr-FR" dirty="0"/>
              <a:t> </a:t>
            </a:r>
            <a:r>
              <a:rPr lang="fr-FR" dirty="0" err="1"/>
              <a:t>Tesch</a:t>
            </a:r>
            <a:r>
              <a:rPr lang="fr-FR" dirty="0"/>
              <a:t>, Daniel </a:t>
            </a:r>
            <a:r>
              <a:rPr lang="fr-FR" dirty="0" err="1"/>
              <a:t>Kwasnitschka</a:t>
            </a:r>
            <a:r>
              <a:rPr lang="fr-FR" dirty="0"/>
              <a:t> </a:t>
            </a:r>
            <a:r>
              <a:rPr lang="fr-FR" dirty="0" err="1"/>
              <a:t>Department</a:t>
            </a:r>
            <a:r>
              <a:rPr lang="fr-FR" dirty="0"/>
              <a:t> of Management, </a:t>
            </a:r>
            <a:r>
              <a:rPr lang="fr-FR" dirty="0" err="1"/>
              <a:t>Technology</a:t>
            </a:r>
            <a:r>
              <a:rPr lang="fr-FR" dirty="0"/>
              <a:t>, and </a:t>
            </a:r>
            <a:r>
              <a:rPr lang="fr-FR" dirty="0" err="1"/>
              <a:t>Economics</a:t>
            </a:r>
            <a:r>
              <a:rPr lang="fr-FR" dirty="0"/>
              <a:t>, ETH Zurich, </a:t>
            </a:r>
            <a:r>
              <a:rPr lang="fr-FR" dirty="0" err="1"/>
              <a:t>Weinbergstrasse</a:t>
            </a:r>
            <a:r>
              <a:rPr lang="fr-FR" dirty="0"/>
              <a:t> 56/58, 8092, Zurich, </a:t>
            </a:r>
            <a:r>
              <a:rPr lang="fr-FR" dirty="0" err="1"/>
              <a:t>Switzerland</a:t>
            </a:r>
            <a:endParaRPr lang="fr-FR" dirty="0"/>
          </a:p>
        </p:txBody>
      </p:sp>
      <p:sp>
        <p:nvSpPr>
          <p:cNvPr id="6" name="Rectangle 5">
            <a:extLst>
              <a:ext uri="{FF2B5EF4-FFF2-40B4-BE49-F238E27FC236}">
                <a16:creationId xmlns:a16="http://schemas.microsoft.com/office/drawing/2014/main" id="{946146FC-6010-4132-9D88-1EEE99A4C4CD}"/>
              </a:ext>
            </a:extLst>
          </p:cNvPr>
          <p:cNvSpPr/>
          <p:nvPr/>
        </p:nvSpPr>
        <p:spPr>
          <a:xfrm>
            <a:off x="8225742" y="4735624"/>
            <a:ext cx="4129542" cy="1754326"/>
          </a:xfrm>
          <a:prstGeom prst="rect">
            <a:avLst/>
          </a:prstGeom>
        </p:spPr>
        <p:txBody>
          <a:bodyPr wrap="square">
            <a:spAutoFit/>
          </a:bodyPr>
          <a:lstStyle/>
          <a:p>
            <a:r>
              <a:rPr lang="fr-FR" dirty="0">
                <a:hlinkClick r:id="rId3"/>
              </a:rPr>
              <a:t>https://ia4sup.notion.site/AI-Generated-vs-Human-Made-Educational-Videos-A-Comparative-Study-193b523c93f480e5a03fff37fddbd3b1?pvs=4</a:t>
            </a:r>
            <a:endParaRPr lang="fr-FR" dirty="0"/>
          </a:p>
          <a:p>
            <a:endParaRPr lang="fr-FR" dirty="0"/>
          </a:p>
        </p:txBody>
      </p:sp>
    </p:spTree>
    <p:extLst>
      <p:ext uri="{BB962C8B-B14F-4D97-AF65-F5344CB8AC3E}">
        <p14:creationId xmlns:p14="http://schemas.microsoft.com/office/powerpoint/2010/main" val="1363873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9B44694-111F-434C-8677-3F5B89D8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1041"/>
            <a:ext cx="12175830" cy="5636959"/>
          </a:xfrm>
          <a:prstGeom prst="rect">
            <a:avLst/>
          </a:prstGeom>
        </p:spPr>
      </p:pic>
      <p:sp>
        <p:nvSpPr>
          <p:cNvPr id="2" name="Titre 1">
            <a:extLst>
              <a:ext uri="{FF2B5EF4-FFF2-40B4-BE49-F238E27FC236}">
                <a16:creationId xmlns:a16="http://schemas.microsoft.com/office/drawing/2014/main" id="{FC96B1CB-1424-4238-AC70-841BEBAAC0AA}"/>
              </a:ext>
            </a:extLst>
          </p:cNvPr>
          <p:cNvSpPr>
            <a:spLocks noGrp="1"/>
          </p:cNvSpPr>
          <p:nvPr>
            <p:ph type="title"/>
          </p:nvPr>
        </p:nvSpPr>
        <p:spPr>
          <a:xfrm>
            <a:off x="1614615" y="3874"/>
            <a:ext cx="10515600" cy="1325563"/>
          </a:xfrm>
        </p:spPr>
        <p:txBody>
          <a:bodyPr/>
          <a:lstStyle/>
          <a:p>
            <a:r>
              <a:rPr lang="fr-FR" dirty="0"/>
              <a:t>Etude de cas</a:t>
            </a:r>
          </a:p>
        </p:txBody>
      </p:sp>
      <p:pic>
        <p:nvPicPr>
          <p:cNvPr id="4" name="Image 3">
            <a:extLst>
              <a:ext uri="{FF2B5EF4-FFF2-40B4-BE49-F238E27FC236}">
                <a16:creationId xmlns:a16="http://schemas.microsoft.com/office/drawing/2014/main" id="{26C543C2-4971-4E2C-A142-1200B7022B4D}"/>
              </a:ext>
            </a:extLst>
          </p:cNvPr>
          <p:cNvPicPr>
            <a:picLocks noChangeAspect="1"/>
          </p:cNvPicPr>
          <p:nvPr/>
        </p:nvPicPr>
        <p:blipFill rotWithShape="1">
          <a:blip r:embed="rId3"/>
          <a:srcRect l="23632" t="23903" r="26481" b="19873"/>
          <a:stretch/>
        </p:blipFill>
        <p:spPr>
          <a:xfrm>
            <a:off x="1" y="34983"/>
            <a:ext cx="1118586" cy="1045407"/>
          </a:xfrm>
          <a:prstGeom prst="rect">
            <a:avLst/>
          </a:prstGeom>
        </p:spPr>
      </p:pic>
      <p:pic>
        <p:nvPicPr>
          <p:cNvPr id="5" name="Image 4">
            <a:extLst>
              <a:ext uri="{FF2B5EF4-FFF2-40B4-BE49-F238E27FC236}">
                <a16:creationId xmlns:a16="http://schemas.microsoft.com/office/drawing/2014/main" id="{8DE6B26A-AC30-4177-9ADB-B71E6170AB4B}"/>
              </a:ext>
            </a:extLst>
          </p:cNvPr>
          <p:cNvPicPr>
            <a:picLocks noChangeAspect="1"/>
          </p:cNvPicPr>
          <p:nvPr/>
        </p:nvPicPr>
        <p:blipFill>
          <a:blip r:embed="rId4"/>
          <a:stretch>
            <a:fillRect/>
          </a:stretch>
        </p:blipFill>
        <p:spPr>
          <a:xfrm>
            <a:off x="5276335" y="-4158"/>
            <a:ext cx="6899495" cy="1289942"/>
          </a:xfrm>
          <a:prstGeom prst="rect">
            <a:avLst/>
          </a:prstGeom>
        </p:spPr>
      </p:pic>
      <p:sp>
        <p:nvSpPr>
          <p:cNvPr id="8" name="Rectangle 7">
            <a:extLst>
              <a:ext uri="{FF2B5EF4-FFF2-40B4-BE49-F238E27FC236}">
                <a16:creationId xmlns:a16="http://schemas.microsoft.com/office/drawing/2014/main" id="{FB27D82B-C291-42CC-BB3C-6FAD2BB911F2}"/>
              </a:ext>
            </a:extLst>
          </p:cNvPr>
          <p:cNvSpPr/>
          <p:nvPr/>
        </p:nvSpPr>
        <p:spPr>
          <a:xfrm>
            <a:off x="3245708" y="6352320"/>
            <a:ext cx="9144000" cy="646331"/>
          </a:xfrm>
          <a:prstGeom prst="rect">
            <a:avLst/>
          </a:prstGeom>
        </p:spPr>
        <p:txBody>
          <a:bodyPr wrap="square">
            <a:spAutoFit/>
          </a:bodyPr>
          <a:lstStyle/>
          <a:p>
            <a:r>
              <a:rPr lang="fr-FR" dirty="0">
                <a:hlinkClick r:id="rId5"/>
              </a:rPr>
              <a:t>https://youtu.be/XNAeO8WhK88?list=PLWfpjXQlhDZnx2irwiBC2N4ypJQRlIVO6&amp;t=1527</a:t>
            </a:r>
            <a:endParaRPr lang="fr-FR" dirty="0"/>
          </a:p>
          <a:p>
            <a:endParaRPr lang="fr-FR" dirty="0"/>
          </a:p>
        </p:txBody>
      </p:sp>
      <p:pic>
        <p:nvPicPr>
          <p:cNvPr id="9" name="Image 8">
            <a:extLst>
              <a:ext uri="{FF2B5EF4-FFF2-40B4-BE49-F238E27FC236}">
                <a16:creationId xmlns:a16="http://schemas.microsoft.com/office/drawing/2014/main" id="{C1F13944-C931-4DB2-8FA4-22CAE5FF16BB}"/>
              </a:ext>
            </a:extLst>
          </p:cNvPr>
          <p:cNvPicPr>
            <a:picLocks noChangeAspect="1"/>
          </p:cNvPicPr>
          <p:nvPr/>
        </p:nvPicPr>
        <p:blipFill>
          <a:blip r:embed="rId6"/>
          <a:stretch>
            <a:fillRect/>
          </a:stretch>
        </p:blipFill>
        <p:spPr>
          <a:xfrm>
            <a:off x="4473146" y="1745676"/>
            <a:ext cx="7657069" cy="3745796"/>
          </a:xfrm>
          <a:prstGeom prst="rect">
            <a:avLst/>
          </a:prstGeom>
        </p:spPr>
      </p:pic>
    </p:spTree>
    <p:extLst>
      <p:ext uri="{BB962C8B-B14F-4D97-AF65-F5344CB8AC3E}">
        <p14:creationId xmlns:p14="http://schemas.microsoft.com/office/powerpoint/2010/main" val="14627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23650</TotalTime>
  <Words>447</Words>
  <Application>Microsoft Office PowerPoint</Application>
  <PresentationFormat>Grand écran</PresentationFormat>
  <Paragraphs>36</Paragraphs>
  <Slides>14</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Arial</vt:lpstr>
      <vt:lpstr>Calibri</vt:lpstr>
      <vt:lpstr>Calibri Light</vt:lpstr>
      <vt:lpstr>tahoma</vt:lpstr>
      <vt:lpstr>Thème Office</vt:lpstr>
      <vt:lpstr>Présentation PowerPoint</vt:lpstr>
      <vt:lpstr>Premières analyses au doigt mouillé</vt:lpstr>
      <vt:lpstr>Présentation PowerPoint</vt:lpstr>
      <vt:lpstr>Présentation PowerPoint</vt:lpstr>
      <vt:lpstr>10 ans + de 1 000 enseignants formés  format 60h</vt:lpstr>
      <vt:lpstr>Volume de travail avec mes étudiants</vt:lpstr>
      <vt:lpstr>Volume de travail avec mes étudiants</vt:lpstr>
      <vt:lpstr>Présentation PowerPoint</vt:lpstr>
      <vt:lpstr>Etude de cas</vt:lpstr>
      <vt:lpstr>Code </vt:lpstr>
      <vt:lpstr>Présentation PowerPoint</vt:lpstr>
      <vt:lpstr>Présentation PowerPoint</vt:lpstr>
      <vt:lpstr>Les enseignants se sentent plus productifs lorsqu'ils utilisent l'IA pour leurs stratégies d'enseignement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Batier</dc:creator>
  <cp:lastModifiedBy>BATIER CHRISTOPHE</cp:lastModifiedBy>
  <cp:revision>65</cp:revision>
  <dcterms:created xsi:type="dcterms:W3CDTF">2024-06-21T16:03:20Z</dcterms:created>
  <dcterms:modified xsi:type="dcterms:W3CDTF">2025-03-27T14:40:38Z</dcterms:modified>
</cp:coreProperties>
</file>