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7"/>
  </p:notesMasterIdLst>
  <p:handoutMasterIdLst>
    <p:handoutMasterId r:id="rId18"/>
  </p:handoutMasterIdLst>
  <p:sldIdLst>
    <p:sldId id="277" r:id="rId2"/>
    <p:sldId id="272" r:id="rId3"/>
    <p:sldId id="273" r:id="rId4"/>
    <p:sldId id="282" r:id="rId5"/>
    <p:sldId id="278" r:id="rId6"/>
    <p:sldId id="286" r:id="rId7"/>
    <p:sldId id="290" r:id="rId8"/>
    <p:sldId id="289" r:id="rId9"/>
    <p:sldId id="291" r:id="rId10"/>
    <p:sldId id="292" r:id="rId11"/>
    <p:sldId id="293" r:id="rId12"/>
    <p:sldId id="295" r:id="rId13"/>
    <p:sldId id="296" r:id="rId14"/>
    <p:sldId id="297" r:id="rId15"/>
    <p:sldId id="270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00"/>
    <a:srgbClr val="000000"/>
    <a:srgbClr val="FFD200"/>
    <a:srgbClr val="FFFFFF"/>
    <a:srgbClr val="A885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4222" autoAdjust="0"/>
  </p:normalViewPr>
  <p:slideViewPr>
    <p:cSldViewPr showGuides="1">
      <p:cViewPr>
        <p:scale>
          <a:sx n="80" d="100"/>
          <a:sy n="80" d="100"/>
        </p:scale>
        <p:origin x="-1884" y="-666"/>
      </p:cViewPr>
      <p:guideLst>
        <p:guide orient="horz" pos="169"/>
        <p:guide orient="horz" pos="637"/>
        <p:guide orient="horz" pos="746"/>
        <p:guide orient="horz" pos="1619"/>
        <p:guide orient="horz" pos="2866"/>
        <p:guide pos="2880"/>
        <p:guide pos="198"/>
        <p:guide pos="5562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B983C-2A12-4893-876F-B3B9219D5C71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36EAD-284A-4B1C-AB44-14439BDFF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1747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29/01/2018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92075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301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360363" marR="0" indent="-147638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5222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668338" marR="0" indent="-14605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026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1184275"/>
            <a:ext cx="8515350" cy="3365500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326" y="268289"/>
            <a:ext cx="4828498" cy="2301874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5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800725" y="266701"/>
            <a:ext cx="3028950" cy="340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0687" y="2704144"/>
            <a:ext cx="4831185" cy="966156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180975" indent="-180975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06800" indent="-190800" algn="l">
              <a:spcBef>
                <a:spcPts val="336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594000" indent="-172800" algn="l">
              <a:spcBef>
                <a:spcPts val="24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799200" indent="-190800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nom du présentateur</a:t>
            </a:r>
          </a:p>
        </p:txBody>
      </p: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268287"/>
            <a:ext cx="8515349" cy="4281487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 marL="358775" indent="-358775">
              <a:spcBef>
                <a:spcPts val="0"/>
              </a:spcBef>
              <a:buClrTx/>
              <a:buSzPct val="100000"/>
              <a:buFont typeface="+mj-lt"/>
              <a:buAutoNum type="arabicPeriod"/>
              <a:defRPr sz="3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13769" y="268287"/>
            <a:ext cx="6096839" cy="428148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5500" baseline="0"/>
            </a:lvl1pPr>
            <a:lvl2pPr>
              <a:lnSpc>
                <a:spcPct val="85000"/>
              </a:lnSpc>
              <a:spcBef>
                <a:spcPts val="0"/>
              </a:spcBef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14326" y="1184275"/>
            <a:ext cx="3966930" cy="3365499"/>
          </a:xfr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400" baseline="0">
                <a:solidFill>
                  <a:schemeClr val="tx1"/>
                </a:solidFill>
              </a:defRPr>
            </a:lvl2pPr>
            <a:lvl3pPr>
              <a:defRPr sz="14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  <a:lvl5pPr>
              <a:defRPr sz="1400" baseline="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64795" y="1183698"/>
            <a:ext cx="3964880" cy="336441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7437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184275"/>
            <a:ext cx="8515350" cy="3365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spc="-20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400" kern="1200" spc="-20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07988" indent="-190500" algn="l" defTabSz="91440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595313" indent="-173038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800100" indent="-1905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7813" r="5901" b="7813"/>
          <a:stretch/>
        </p:blipFill>
        <p:spPr>
          <a:xfrm>
            <a:off x="5148063" y="0"/>
            <a:ext cx="4032449" cy="5143500"/>
          </a:xfrm>
          <a:prstGeom prst="rect">
            <a:avLst/>
          </a:prstGeom>
        </p:spPr>
      </p:pic>
      <p:sp>
        <p:nvSpPr>
          <p:cNvPr id="10" name="Title 2"/>
          <p:cNvSpPr txBox="1">
            <a:spLocks/>
          </p:cNvSpPr>
          <p:nvPr/>
        </p:nvSpPr>
        <p:spPr>
          <a:xfrm>
            <a:off x="133201" y="268288"/>
            <a:ext cx="5410928" cy="23034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5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bg2"/>
                </a:solidFill>
              </a:rPr>
              <a:t>Colloque</a:t>
            </a:r>
          </a:p>
          <a:p>
            <a:r>
              <a:rPr lang="fr-FR" b="1" dirty="0" smtClean="0">
                <a:solidFill>
                  <a:schemeClr val="bg2"/>
                </a:solidFill>
              </a:rPr>
              <a:t>FIED</a:t>
            </a:r>
          </a:p>
        </p:txBody>
      </p:sp>
      <p:sp>
        <p:nvSpPr>
          <p:cNvPr id="11" name="Title 2"/>
          <p:cNvSpPr txBox="1">
            <a:spLocks/>
          </p:cNvSpPr>
          <p:nvPr/>
        </p:nvSpPr>
        <p:spPr>
          <a:xfrm>
            <a:off x="158416" y="2371359"/>
            <a:ext cx="4719631" cy="9542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5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j-ea"/>
                <a:cs typeface="+mj-cs"/>
              </a:defRPr>
            </a:lvl1pPr>
          </a:lstStyle>
          <a:p>
            <a:r>
              <a:rPr lang="fr-FR" sz="2800" b="1" dirty="0" smtClean="0"/>
              <a:t>Paris,</a:t>
            </a:r>
          </a:p>
          <a:p>
            <a:r>
              <a:rPr lang="fr-FR" sz="2800" b="1" dirty="0" smtClean="0"/>
              <a:t>13 décembre 2017</a:t>
            </a:r>
          </a:p>
          <a:p>
            <a:endParaRPr lang="fr-FR" sz="2800" b="1" dirty="0" smtClean="0"/>
          </a:p>
          <a:p>
            <a:r>
              <a:rPr lang="fr-FR" sz="2000" b="1" dirty="0" smtClean="0"/>
              <a:t>Elisabeth Belois-</a:t>
            </a:r>
            <a:r>
              <a:rPr lang="fr-FR" sz="2000" b="1" dirty="0" err="1" smtClean="0"/>
              <a:t>Fonteix</a:t>
            </a:r>
            <a:r>
              <a:rPr lang="fr-FR" sz="2000" b="1" dirty="0" smtClean="0"/>
              <a:t>, </a:t>
            </a:r>
            <a:r>
              <a:rPr lang="fr-FR" sz="1600" b="1" dirty="0" smtClean="0"/>
              <a:t>DRH Division Innovation Marketing et Technologies</a:t>
            </a:r>
          </a:p>
          <a:p>
            <a:r>
              <a:rPr lang="fr-FR" sz="2000" b="1" dirty="0" smtClean="0"/>
              <a:t>Thierry Curiale, </a:t>
            </a:r>
            <a:r>
              <a:rPr lang="fr-FR" sz="1600" b="1" dirty="0" smtClean="0"/>
              <a:t>Fondateur de </a:t>
            </a:r>
            <a:r>
              <a:rPr lang="fr-FR" sz="1600" b="1" dirty="0" err="1" smtClean="0"/>
              <a:t>Solerni</a:t>
            </a:r>
            <a:endParaRPr lang="fr-FR" sz="1600" b="1" dirty="0" smtClean="0"/>
          </a:p>
          <a:p>
            <a:endParaRPr lang="fr-FR" sz="2800" b="1" dirty="0" smtClean="0"/>
          </a:p>
        </p:txBody>
      </p:sp>
      <p:grpSp>
        <p:nvGrpSpPr>
          <p:cNvPr id="5" name="Group 2"/>
          <p:cNvGrpSpPr/>
          <p:nvPr/>
        </p:nvGrpSpPr>
        <p:grpSpPr>
          <a:xfrm>
            <a:off x="251520" y="4243387"/>
            <a:ext cx="612775" cy="612775"/>
            <a:chOff x="313535" y="4233863"/>
            <a:chExt cx="612775" cy="612775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965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4" y="0"/>
            <a:ext cx="9144004" cy="5143500"/>
          </a:xfrm>
          <a:prstGeom prst="rect">
            <a:avLst/>
          </a:prstGeom>
          <a:solidFill>
            <a:schemeClr val="accent3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2" name="Rectangle 1"/>
          <p:cNvSpPr/>
          <p:nvPr/>
        </p:nvSpPr>
        <p:spPr>
          <a:xfrm>
            <a:off x="108366" y="217259"/>
            <a:ext cx="903563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bg1"/>
                </a:solidFill>
              </a:rPr>
              <a:t>90% de nos compétences résultent de situations informelles</a:t>
            </a:r>
          </a:p>
          <a:p>
            <a:pPr algn="ctr"/>
            <a:r>
              <a:rPr lang="fr-FR" sz="6000" b="1" dirty="0" smtClean="0">
                <a:solidFill>
                  <a:schemeClr val="bg1"/>
                </a:solidFill>
              </a:rPr>
              <a:t>d’apprentissage…</a:t>
            </a:r>
            <a:endParaRPr lang="fr-FR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84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280" y="-1333"/>
            <a:ext cx="4572002" cy="514350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2" name="Rectangle 1"/>
          <p:cNvSpPr/>
          <p:nvPr/>
        </p:nvSpPr>
        <p:spPr>
          <a:xfrm>
            <a:off x="427317" y="908015"/>
            <a:ext cx="373211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6000" b="1" dirty="0" smtClean="0"/>
              <a:t>Pourquoi </a:t>
            </a:r>
            <a:endParaRPr lang="fr-FR" sz="6000" b="1" dirty="0"/>
          </a:p>
        </p:txBody>
      </p:sp>
      <p:sp>
        <p:nvSpPr>
          <p:cNvPr id="16" name="Rectangle 15"/>
          <p:cNvSpPr/>
          <p:nvPr/>
        </p:nvSpPr>
        <p:spPr>
          <a:xfrm>
            <a:off x="124986" y="1923678"/>
            <a:ext cx="432147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/>
              <a:t>l</a:t>
            </a:r>
            <a:r>
              <a:rPr lang="fr-FR" sz="3200" dirty="0" smtClean="0"/>
              <a:t>’entreprise souhaite dans ce contexte encore proposer des formations aux salariés 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1722" y="384794"/>
            <a:ext cx="46975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indent="-628650">
              <a:buFont typeface="Wingdings" panose="05000000000000000000" pitchFamily="2" charset="2"/>
              <a:buChar char="ü"/>
              <a:tabLst>
                <a:tab pos="534988" algn="l"/>
              </a:tabLst>
            </a:pPr>
            <a:r>
              <a:rPr lang="fr-FR" sz="2400" dirty="0" smtClean="0"/>
              <a:t>Acquérir un </a:t>
            </a:r>
            <a:r>
              <a:rPr lang="fr-FR" sz="2400" dirty="0" err="1" smtClean="0"/>
              <a:t>pré-requis</a:t>
            </a:r>
            <a:r>
              <a:rPr lang="fr-FR" sz="2400" dirty="0" smtClean="0"/>
              <a:t> ou un complément indispensable </a:t>
            </a:r>
          </a:p>
          <a:p>
            <a:pPr marL="628650" indent="-628650">
              <a:buFont typeface="Wingdings" panose="05000000000000000000" pitchFamily="2" charset="2"/>
              <a:buChar char="ü"/>
              <a:tabLst>
                <a:tab pos="534988" algn="l"/>
              </a:tabLst>
            </a:pPr>
            <a:r>
              <a:rPr lang="fr-FR" sz="2400" dirty="0" smtClean="0"/>
              <a:t>Reconnaître les salariés acteurs de leur développement</a:t>
            </a:r>
          </a:p>
          <a:p>
            <a:pPr marL="628650" indent="-628650">
              <a:buFont typeface="Wingdings" panose="05000000000000000000" pitchFamily="2" charset="2"/>
              <a:buChar char="ü"/>
              <a:tabLst>
                <a:tab pos="534988" algn="l"/>
              </a:tabLst>
            </a:pPr>
            <a:r>
              <a:rPr lang="fr-FR" sz="2400" dirty="0"/>
              <a:t>Reconvertir ou accompagner une évolution </a:t>
            </a:r>
            <a:r>
              <a:rPr lang="fr-FR" sz="2400" dirty="0" smtClean="0"/>
              <a:t>professionnelle</a:t>
            </a:r>
          </a:p>
          <a:p>
            <a:pPr marL="628650" indent="-628650">
              <a:buFont typeface="Wingdings" panose="05000000000000000000" pitchFamily="2" charset="2"/>
              <a:buChar char="ü"/>
            </a:pPr>
            <a:r>
              <a:rPr lang="fr-FR" sz="2400" dirty="0" smtClean="0"/>
              <a:t>Solenniser et donner une valeur externe par un diplôme ou certificat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09781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280" y="-1333"/>
            <a:ext cx="4572002" cy="514350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2" name="Rectangle 1"/>
          <p:cNvSpPr/>
          <p:nvPr/>
        </p:nvSpPr>
        <p:spPr>
          <a:xfrm>
            <a:off x="790799" y="908015"/>
            <a:ext cx="34932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6000" b="1" dirty="0"/>
              <a:t>A</a:t>
            </a:r>
            <a:r>
              <a:rPr lang="fr-FR" sz="6000" b="1" dirty="0" smtClean="0"/>
              <a:t>ttentes </a:t>
            </a:r>
            <a:endParaRPr lang="fr-FR" sz="6000" b="1" dirty="0"/>
          </a:p>
        </p:txBody>
      </p:sp>
      <p:sp>
        <p:nvSpPr>
          <p:cNvPr id="16" name="Rectangle 15"/>
          <p:cNvSpPr/>
          <p:nvPr/>
        </p:nvSpPr>
        <p:spPr>
          <a:xfrm>
            <a:off x="124986" y="1923678"/>
            <a:ext cx="43214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/>
              <a:t>d</a:t>
            </a:r>
            <a:r>
              <a:rPr lang="fr-FR" sz="3200" dirty="0" smtClean="0"/>
              <a:t>e l’entreprise à l’égard d’une formation 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1722" y="4725"/>
            <a:ext cx="46975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Courte (temps)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Motivante pour le salarié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/>
              <a:t>O</a:t>
            </a:r>
            <a:r>
              <a:rPr lang="fr-FR" sz="2400" dirty="0" smtClean="0"/>
              <a:t>uverture 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Mise en application des connaissances </a:t>
            </a:r>
            <a:r>
              <a:rPr lang="fr-FR" sz="2000" dirty="0" smtClean="0"/>
              <a:t>(« </a:t>
            </a:r>
            <a:r>
              <a:rPr lang="fr-FR" sz="2000" dirty="0" err="1" smtClean="0"/>
              <a:t>learning</a:t>
            </a:r>
            <a:r>
              <a:rPr lang="fr-FR" sz="2000" dirty="0" smtClean="0"/>
              <a:t> by </a:t>
            </a:r>
            <a:r>
              <a:rPr lang="fr-FR" sz="2000" dirty="0" err="1" smtClean="0"/>
              <a:t>doing</a:t>
            </a:r>
            <a:r>
              <a:rPr lang="fr-FR" sz="2000" dirty="0" smtClean="0"/>
              <a:t> »)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Personnalisée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Adaptée</a:t>
            </a:r>
            <a:r>
              <a:rPr lang="fr-FR" sz="2400" dirty="0"/>
              <a:t> </a:t>
            </a:r>
            <a:r>
              <a:rPr lang="fr-FR" sz="2000" dirty="0" smtClean="0"/>
              <a:t>(importance des contextes individuels, collectifs et organisationnels </a:t>
            </a:r>
            <a:r>
              <a:rPr lang="fr-FR" sz="2000" dirty="0" err="1" smtClean="0"/>
              <a:t>t.q</a:t>
            </a:r>
            <a:r>
              <a:rPr lang="fr-FR" sz="2000" dirty="0" smtClean="0"/>
              <a:t>. soutien du manager, aménagement du temps pro et perso) 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Efficace = avant/après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Economique</a:t>
            </a:r>
            <a:r>
              <a:rPr lang="fr-FR" sz="2000" dirty="0" smtClean="0"/>
              <a:t> 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endParaRPr lang="fr-FR" sz="2400" dirty="0" smtClean="0"/>
          </a:p>
          <a:p>
            <a:pPr marL="857250" indent="-857250">
              <a:buFont typeface="Wingdings" panose="05000000000000000000" pitchFamily="2" charset="2"/>
              <a:buChar char="ü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8758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28291" y="0"/>
            <a:ext cx="4572002" cy="514350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5" name="Rectangle 4"/>
          <p:cNvSpPr/>
          <p:nvPr/>
        </p:nvSpPr>
        <p:spPr>
          <a:xfrm>
            <a:off x="180585" y="843558"/>
            <a:ext cx="41756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cap="small" dirty="0" smtClean="0"/>
              <a:t>pour l’entreprise</a:t>
            </a:r>
            <a:endParaRPr lang="fr-FR" sz="2400" b="1" cap="small" dirty="0"/>
          </a:p>
        </p:txBody>
      </p:sp>
      <p:sp>
        <p:nvSpPr>
          <p:cNvPr id="6" name="Rectangle 5"/>
          <p:cNvSpPr/>
          <p:nvPr/>
        </p:nvSpPr>
        <p:spPr>
          <a:xfrm>
            <a:off x="385115" y="1344833"/>
            <a:ext cx="412426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Diversité des modalités pédagogiques 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Flexibilité 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Accès à des KPI mesurant l’efficacité ? 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Optimisation des coûts </a:t>
            </a:r>
          </a:p>
        </p:txBody>
      </p:sp>
      <p:sp>
        <p:nvSpPr>
          <p:cNvPr id="8" name="Rectangle 7"/>
          <p:cNvSpPr/>
          <p:nvPr/>
        </p:nvSpPr>
        <p:spPr>
          <a:xfrm>
            <a:off x="4723042" y="843557"/>
            <a:ext cx="41756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cap="small" dirty="0"/>
              <a:t>p</a:t>
            </a:r>
            <a:r>
              <a:rPr lang="fr-FR" sz="2400" b="1" cap="small" dirty="0" smtClean="0"/>
              <a:t>our le salarié apprenant</a:t>
            </a:r>
          </a:p>
        </p:txBody>
      </p:sp>
      <p:sp>
        <p:nvSpPr>
          <p:cNvPr id="9" name="Rectangle 8"/>
          <p:cNvSpPr/>
          <p:nvPr/>
        </p:nvSpPr>
        <p:spPr>
          <a:xfrm>
            <a:off x="4813669" y="1325743"/>
            <a:ext cx="432245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A son rythme</a:t>
            </a:r>
            <a:endParaRPr lang="fr-FR" sz="2800" dirty="0"/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Personnalisé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Autonomie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Accéder à des contenus de qualité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/>
              <a:t>V</a:t>
            </a:r>
            <a:r>
              <a:rPr lang="fr-FR" sz="2800" dirty="0" smtClean="0"/>
              <a:t>ivre des expériences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Appartenir à une communauté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endParaRPr lang="fr-FR" sz="28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547664" y="219408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cap="small" dirty="0" err="1"/>
              <a:t>b</a:t>
            </a:r>
            <a:r>
              <a:rPr lang="fr-FR" sz="3600" b="1" cap="small" dirty="0" err="1" smtClean="0"/>
              <a:t>enefices</a:t>
            </a:r>
            <a:r>
              <a:rPr lang="fr-FR" sz="3600" b="1" cap="small" dirty="0" smtClean="0"/>
              <a:t> du digital </a:t>
            </a:r>
            <a:r>
              <a:rPr lang="fr-FR" sz="3600" b="1" cap="small" dirty="0" err="1" smtClean="0"/>
              <a:t>learning</a:t>
            </a:r>
            <a:endParaRPr lang="fr-FR" sz="3600" b="1" cap="small" dirty="0"/>
          </a:p>
        </p:txBody>
      </p:sp>
    </p:spTree>
    <p:extLst>
      <p:ext uri="{BB962C8B-B14F-4D97-AF65-F5344CB8AC3E}">
        <p14:creationId xmlns:p14="http://schemas.microsoft.com/office/powerpoint/2010/main" val="215973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280" y="-1333"/>
            <a:ext cx="4572002" cy="514350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2" name="Rectangle 1"/>
          <p:cNvSpPr/>
          <p:nvPr/>
        </p:nvSpPr>
        <p:spPr>
          <a:xfrm>
            <a:off x="1448030" y="908015"/>
            <a:ext cx="217880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6000" b="1" dirty="0" smtClean="0"/>
              <a:t>défis </a:t>
            </a:r>
            <a:endParaRPr lang="fr-FR" sz="6000" b="1" dirty="0"/>
          </a:p>
        </p:txBody>
      </p:sp>
      <p:sp>
        <p:nvSpPr>
          <p:cNvPr id="16" name="Rectangle 15"/>
          <p:cNvSpPr/>
          <p:nvPr/>
        </p:nvSpPr>
        <p:spPr>
          <a:xfrm>
            <a:off x="124986" y="1923678"/>
            <a:ext cx="43214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/>
              <a:t>p</a:t>
            </a:r>
            <a:r>
              <a:rPr lang="fr-FR" sz="3200" dirty="0" smtClean="0"/>
              <a:t>our l’entreprise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1722" y="4725"/>
            <a:ext cx="46975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Le défi du temps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Le défi des générations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Le défi de l’attractivité 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Le défi de la personnalisation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Le défi des modes 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Le défi de l’adaptation des compétences </a:t>
            </a:r>
            <a:r>
              <a:rPr lang="fr-FR" sz="2000" dirty="0" smtClean="0"/>
              <a:t>des équipes internes de formation (« Learning manager »)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Le défi du choix des offres et partenaires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2400" dirty="0" smtClean="0"/>
              <a:t>Le défi de la maîtrise des investissements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416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-4" y="0"/>
            <a:ext cx="9144004" cy="5143500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3568" y="1851670"/>
            <a:ext cx="8146106" cy="935309"/>
          </a:xfrm>
        </p:spPr>
        <p:txBody>
          <a:bodyPr/>
          <a:lstStyle/>
          <a:p>
            <a:pPr algn="ctr"/>
            <a:r>
              <a:rPr lang="fr-FR" b="1" dirty="0" smtClean="0"/>
              <a:t>Test and </a:t>
            </a:r>
            <a:r>
              <a:rPr lang="fr-FR" b="1" dirty="0" err="1" smtClean="0"/>
              <a:t>Learn</a:t>
            </a:r>
            <a:r>
              <a:rPr lang="fr-FR" b="1" smtClean="0"/>
              <a:t> !</a:t>
            </a:r>
            <a:endParaRPr lang="fr-FR" b="1" dirty="0"/>
          </a:p>
        </p:txBody>
      </p:sp>
      <p:sp>
        <p:nvSpPr>
          <p:cNvPr id="4" name="Title 6"/>
          <p:cNvSpPr txBox="1">
            <a:spLocks/>
          </p:cNvSpPr>
          <p:nvPr/>
        </p:nvSpPr>
        <p:spPr>
          <a:xfrm>
            <a:off x="467544" y="3867894"/>
            <a:ext cx="6705946" cy="9353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5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j-ea"/>
                <a:cs typeface="+mj-cs"/>
              </a:defRPr>
            </a:lvl1pPr>
          </a:lstStyle>
          <a:p>
            <a:endParaRPr lang="fr-FR" sz="36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877130"/>
            <a:ext cx="3764741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27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4" y="0"/>
            <a:ext cx="4572002" cy="5143500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grpSp>
        <p:nvGrpSpPr>
          <p:cNvPr id="77" name="Group 51"/>
          <p:cNvGrpSpPr/>
          <p:nvPr/>
        </p:nvGrpSpPr>
        <p:grpSpPr>
          <a:xfrm>
            <a:off x="6156174" y="1541866"/>
            <a:ext cx="1440000" cy="2088000"/>
            <a:chOff x="7809502" y="2446577"/>
            <a:chExt cx="668940" cy="879985"/>
          </a:xfrm>
          <a:solidFill>
            <a:schemeClr val="accent1"/>
          </a:solidFill>
        </p:grpSpPr>
        <p:sp>
          <p:nvSpPr>
            <p:cNvPr id="78" name="Freeform 5"/>
            <p:cNvSpPr>
              <a:spLocks/>
            </p:cNvSpPr>
            <p:nvPr/>
          </p:nvSpPr>
          <p:spPr bwMode="auto">
            <a:xfrm>
              <a:off x="7809502" y="2446577"/>
              <a:ext cx="668940" cy="879985"/>
            </a:xfrm>
            <a:custGeom>
              <a:avLst/>
              <a:gdLst>
                <a:gd name="T0" fmla="*/ 1007 w 2014"/>
                <a:gd name="T1" fmla="*/ 2600 h 2600"/>
                <a:gd name="T2" fmla="*/ 1749 w 2014"/>
                <a:gd name="T3" fmla="*/ 1691 h 2600"/>
                <a:gd name="T4" fmla="*/ 2014 w 2014"/>
                <a:gd name="T5" fmla="*/ 1007 h 2600"/>
                <a:gd name="T6" fmla="*/ 1007 w 2014"/>
                <a:gd name="T7" fmla="*/ 0 h 2600"/>
                <a:gd name="T8" fmla="*/ 0 w 2014"/>
                <a:gd name="T9" fmla="*/ 1007 h 2600"/>
                <a:gd name="T10" fmla="*/ 190 w 2014"/>
                <a:gd name="T11" fmla="*/ 1595 h 2600"/>
                <a:gd name="T12" fmla="*/ 190 w 2014"/>
                <a:gd name="T13" fmla="*/ 1595 h 2600"/>
                <a:gd name="T14" fmla="*/ 191 w 2014"/>
                <a:gd name="T15" fmla="*/ 1597 h 2600"/>
                <a:gd name="T16" fmla="*/ 263 w 2014"/>
                <a:gd name="T17" fmla="*/ 1689 h 2600"/>
                <a:gd name="T18" fmla="*/ 1007 w 2014"/>
                <a:gd name="T19" fmla="*/ 2600 h 2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14" h="2600">
                  <a:moveTo>
                    <a:pt x="1007" y="2600"/>
                  </a:moveTo>
                  <a:cubicBezTo>
                    <a:pt x="1749" y="1691"/>
                    <a:pt x="1749" y="1691"/>
                    <a:pt x="1749" y="1691"/>
                  </a:cubicBezTo>
                  <a:cubicBezTo>
                    <a:pt x="1914" y="1512"/>
                    <a:pt x="2014" y="1269"/>
                    <a:pt x="2014" y="1007"/>
                  </a:cubicBezTo>
                  <a:cubicBezTo>
                    <a:pt x="2014" y="451"/>
                    <a:pt x="1563" y="0"/>
                    <a:pt x="1007" y="0"/>
                  </a:cubicBezTo>
                  <a:cubicBezTo>
                    <a:pt x="451" y="0"/>
                    <a:pt x="0" y="451"/>
                    <a:pt x="0" y="1007"/>
                  </a:cubicBezTo>
                  <a:cubicBezTo>
                    <a:pt x="0" y="1226"/>
                    <a:pt x="71" y="1429"/>
                    <a:pt x="190" y="1595"/>
                  </a:cubicBezTo>
                  <a:cubicBezTo>
                    <a:pt x="190" y="1595"/>
                    <a:pt x="190" y="1595"/>
                    <a:pt x="190" y="1595"/>
                  </a:cubicBezTo>
                  <a:cubicBezTo>
                    <a:pt x="191" y="1597"/>
                    <a:pt x="191" y="1597"/>
                    <a:pt x="191" y="1597"/>
                  </a:cubicBezTo>
                  <a:cubicBezTo>
                    <a:pt x="214" y="1628"/>
                    <a:pt x="238" y="1661"/>
                    <a:pt x="263" y="1689"/>
                  </a:cubicBezTo>
                  <a:lnTo>
                    <a:pt x="1007" y="260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100"/>
            </a:p>
          </p:txBody>
        </p:sp>
        <p:pic>
          <p:nvPicPr>
            <p:cNvPr id="79" name="Picture 5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7965" y="2555040"/>
              <a:ext cx="452012" cy="452012"/>
            </a:xfrm>
            <a:prstGeom prst="ellipse">
              <a:avLst/>
            </a:prstGeom>
            <a:grpFill/>
          </p:spPr>
        </p:pic>
      </p:grpSp>
      <p:sp>
        <p:nvSpPr>
          <p:cNvPr id="2" name="Rectangle 1"/>
          <p:cNvSpPr/>
          <p:nvPr/>
        </p:nvSpPr>
        <p:spPr>
          <a:xfrm>
            <a:off x="756506" y="1580482"/>
            <a:ext cx="287931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6000" b="1" dirty="0"/>
              <a:t>Janvier</a:t>
            </a:r>
          </a:p>
          <a:p>
            <a:pPr algn="ctr"/>
            <a:r>
              <a:rPr lang="fr-FR" sz="6000" b="1" dirty="0"/>
              <a:t>2013</a:t>
            </a:r>
          </a:p>
        </p:txBody>
      </p:sp>
      <p:pic>
        <p:nvPicPr>
          <p:cNvPr id="1028" name="Picture 4" descr="Résultat de recherche d'images pour &quot;coursera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749778"/>
            <a:ext cx="3096344" cy="619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81725" y="3538926"/>
            <a:ext cx="15888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b="1" dirty="0" smtClean="0"/>
              <a:t>Londres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3971454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148" y="910659"/>
            <a:ext cx="2956917" cy="2956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4" y="0"/>
            <a:ext cx="4572002" cy="5143500"/>
          </a:xfrm>
          <a:prstGeom prst="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2" name="Rectangle 1"/>
          <p:cNvSpPr/>
          <p:nvPr/>
        </p:nvSpPr>
        <p:spPr>
          <a:xfrm>
            <a:off x="992149" y="1419622"/>
            <a:ext cx="240803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6000" b="1" dirty="0" smtClean="0"/>
              <a:t>4 avril</a:t>
            </a:r>
          </a:p>
          <a:p>
            <a:pPr algn="ctr"/>
            <a:r>
              <a:rPr lang="fr-FR" sz="6000" b="1" dirty="0" smtClean="0"/>
              <a:t>2014</a:t>
            </a:r>
            <a:endParaRPr lang="fr-FR" sz="6000" b="1" dirty="0"/>
          </a:p>
        </p:txBody>
      </p:sp>
      <p:sp>
        <p:nvSpPr>
          <p:cNvPr id="9" name="Rectangle 8"/>
          <p:cNvSpPr/>
          <p:nvPr/>
        </p:nvSpPr>
        <p:spPr>
          <a:xfrm>
            <a:off x="-4" y="4083918"/>
            <a:ext cx="9144004" cy="584775"/>
          </a:xfrm>
          <a:prstGeom prst="rect">
            <a:avLst/>
          </a:prstGeom>
          <a:solidFill>
            <a:schemeClr val="bg1">
              <a:lumMod val="85000"/>
              <a:alpha val="5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/>
              <a:t>Apprendre c’est toujours mieux ensemble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39614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4" y="0"/>
            <a:ext cx="4572002" cy="514350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78145" y="1727341"/>
            <a:ext cx="283603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6000" b="1" dirty="0"/>
              <a:t>24 avril</a:t>
            </a:r>
          </a:p>
          <a:p>
            <a:pPr algn="ctr"/>
            <a:r>
              <a:rPr lang="fr-FR" sz="6000" b="1" dirty="0"/>
              <a:t>2017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510" b="85337"/>
          <a:stretch/>
        </p:blipFill>
        <p:spPr>
          <a:xfrm>
            <a:off x="5652120" y="627534"/>
            <a:ext cx="2264794" cy="79403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61045" y="1848475"/>
            <a:ext cx="46600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dirty="0" smtClean="0"/>
              <a:t>Learning </a:t>
            </a:r>
            <a:r>
              <a:rPr lang="fr-FR" sz="5400" dirty="0" err="1" smtClean="0"/>
              <a:t>is</a:t>
            </a:r>
            <a:r>
              <a:rPr lang="fr-FR" sz="5400" dirty="0" smtClean="0"/>
              <a:t> business</a:t>
            </a:r>
            <a:endParaRPr lang="fr-FR" sz="4800" dirty="0"/>
          </a:p>
        </p:txBody>
      </p:sp>
      <p:sp>
        <p:nvSpPr>
          <p:cNvPr id="10" name="Rectangle 9"/>
          <p:cNvSpPr/>
          <p:nvPr/>
        </p:nvSpPr>
        <p:spPr>
          <a:xfrm>
            <a:off x="-4" y="4138348"/>
            <a:ext cx="9144004" cy="584775"/>
          </a:xfrm>
          <a:prstGeom prst="rect">
            <a:avLst/>
          </a:prstGeom>
          <a:solidFill>
            <a:schemeClr val="bg1">
              <a:lumMod val="85000"/>
              <a:alpha val="5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/>
              <a:t>Orange </a:t>
            </a:r>
            <a:r>
              <a:rPr lang="fr-FR" sz="3200" b="1" dirty="0" err="1" smtClean="0"/>
              <a:t>Solerni</a:t>
            </a:r>
            <a:r>
              <a:rPr lang="fr-FR" sz="3200" b="1" dirty="0" smtClean="0"/>
              <a:t>, plateforme officielle d’Orange</a:t>
            </a:r>
            <a:endParaRPr lang="fr-FR" sz="32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5747346" y="3464301"/>
            <a:ext cx="2287486" cy="276999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dirty="0" smtClean="0"/>
              <a:t>Conseil + plateforme</a:t>
            </a:r>
          </a:p>
        </p:txBody>
      </p:sp>
    </p:spTree>
    <p:extLst>
      <p:ext uri="{BB962C8B-B14F-4D97-AF65-F5344CB8AC3E}">
        <p14:creationId xmlns:p14="http://schemas.microsoft.com/office/powerpoint/2010/main" val="61527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4" y="0"/>
            <a:ext cx="4572002" cy="5143500"/>
          </a:xfrm>
          <a:prstGeom prst="rect">
            <a:avLst/>
          </a:prstGeom>
          <a:solidFill>
            <a:schemeClr val="accent3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2" name="Rectangle 1"/>
          <p:cNvSpPr/>
          <p:nvPr/>
        </p:nvSpPr>
        <p:spPr>
          <a:xfrm>
            <a:off x="108366" y="1259243"/>
            <a:ext cx="417560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0" b="1" dirty="0" smtClean="0"/>
              <a:t>Neuro</a:t>
            </a:r>
          </a:p>
          <a:p>
            <a:pPr algn="ctr"/>
            <a:r>
              <a:rPr lang="fr-FR" sz="6000" b="1" dirty="0"/>
              <a:t>S</a:t>
            </a:r>
            <a:r>
              <a:rPr lang="fr-FR" sz="6000" b="1" dirty="0" smtClean="0"/>
              <a:t>ciences</a:t>
            </a:r>
            <a:endParaRPr lang="fr-FR" sz="6000" b="1" dirty="0"/>
          </a:p>
        </p:txBody>
      </p:sp>
      <p:sp>
        <p:nvSpPr>
          <p:cNvPr id="8" name="Rectangle 7"/>
          <p:cNvSpPr/>
          <p:nvPr/>
        </p:nvSpPr>
        <p:spPr>
          <a:xfrm>
            <a:off x="5188610" y="616576"/>
            <a:ext cx="3111749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4000" dirty="0" smtClean="0"/>
              <a:t>Explorer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4000" dirty="0" smtClean="0"/>
              <a:t>Agir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4000" dirty="0" smtClean="0"/>
              <a:t>Réagir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4000" dirty="0"/>
              <a:t>I</a:t>
            </a:r>
            <a:r>
              <a:rPr lang="fr-FR" sz="4000" dirty="0" smtClean="0"/>
              <a:t>nteragir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4000" dirty="0"/>
              <a:t>G</a:t>
            </a:r>
            <a:r>
              <a:rPr lang="fr-FR" sz="4000" dirty="0" smtClean="0"/>
              <a:t>laner</a:t>
            </a:r>
            <a:endParaRPr lang="fr-FR" sz="4000" dirty="0"/>
          </a:p>
        </p:txBody>
      </p:sp>
      <p:sp>
        <p:nvSpPr>
          <p:cNvPr id="5" name="Rectangle 4"/>
          <p:cNvSpPr/>
          <p:nvPr/>
        </p:nvSpPr>
        <p:spPr>
          <a:xfrm>
            <a:off x="-4" y="4138348"/>
            <a:ext cx="9144004" cy="646331"/>
          </a:xfrm>
          <a:prstGeom prst="rect">
            <a:avLst/>
          </a:prstGeom>
          <a:solidFill>
            <a:schemeClr val="bg1">
              <a:lumMod val="85000"/>
              <a:alpha val="5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3600" b="1" dirty="0" smtClean="0"/>
              <a:t>Emotion = ancrage mémoriel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92630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4" y="0"/>
            <a:ext cx="4572002" cy="5143500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5" name="Rectangle 4"/>
          <p:cNvSpPr/>
          <p:nvPr/>
        </p:nvSpPr>
        <p:spPr>
          <a:xfrm>
            <a:off x="108366" y="1629367"/>
            <a:ext cx="417560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0" b="1" dirty="0" smtClean="0"/>
              <a:t>Clés de succès</a:t>
            </a:r>
            <a:endParaRPr lang="fr-FR" sz="6000" b="1" dirty="0"/>
          </a:p>
        </p:txBody>
      </p:sp>
      <p:sp>
        <p:nvSpPr>
          <p:cNvPr id="6" name="Rectangle 5"/>
          <p:cNvSpPr/>
          <p:nvPr/>
        </p:nvSpPr>
        <p:spPr>
          <a:xfrm>
            <a:off x="4010628" y="641564"/>
            <a:ext cx="4945585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31825" indent="-631825"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fr-FR" sz="3600" dirty="0" smtClean="0"/>
              <a:t>Scénario pédago : </a:t>
            </a:r>
            <a:endParaRPr lang="fr-FR" sz="3600" dirty="0"/>
          </a:p>
          <a:p>
            <a:pPr marL="1179512" lvl="1" indent="-457200">
              <a:buFont typeface="Arial" panose="020B0604020202020204" pitchFamily="34" charset="0"/>
              <a:buChar char="•"/>
            </a:pPr>
            <a:r>
              <a:rPr lang="fr-FR" sz="2800" dirty="0"/>
              <a:t>e</a:t>
            </a:r>
            <a:r>
              <a:rPr lang="fr-FR" sz="2800" dirty="0" smtClean="0"/>
              <a:t>ngageant</a:t>
            </a:r>
          </a:p>
          <a:p>
            <a:pPr marL="1179512" lvl="1" indent="-457200">
              <a:buFont typeface="Arial" panose="020B0604020202020204" pitchFamily="34" charset="0"/>
              <a:buChar char="•"/>
            </a:pPr>
            <a:r>
              <a:rPr lang="fr-FR" sz="2800" dirty="0"/>
              <a:t>u</a:t>
            </a:r>
            <a:r>
              <a:rPr lang="fr-FR" sz="2800" dirty="0" smtClean="0"/>
              <a:t>tile</a:t>
            </a:r>
          </a:p>
          <a:p>
            <a:pPr marL="1179512" lvl="1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gratifiant</a:t>
            </a:r>
          </a:p>
          <a:p>
            <a:pPr marL="631825" indent="-631825"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fr-FR" sz="3600" dirty="0" smtClean="0"/>
              <a:t>Facilitation (CM)</a:t>
            </a:r>
          </a:p>
          <a:p>
            <a:pPr marL="631825" indent="-631825"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fr-FR" sz="3600" dirty="0" smtClean="0"/>
              <a:t>24/7 </a:t>
            </a:r>
            <a:r>
              <a:rPr lang="fr-FR" sz="2400" dirty="0" smtClean="0"/>
              <a:t>(souplesse et liberté)</a:t>
            </a:r>
          </a:p>
          <a:p>
            <a:pPr marL="631825" indent="-631825"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fr-FR" sz="3600" dirty="0" smtClean="0"/>
              <a:t>Accompagnement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56846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4" y="0"/>
            <a:ext cx="4572002" cy="515438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366" y="763964"/>
            <a:ext cx="41756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0" b="1" dirty="0" smtClean="0"/>
              <a:t>Pédagogie centrée sur…</a:t>
            </a:r>
            <a:endParaRPr lang="fr-FR" sz="6000" b="1" dirty="0"/>
          </a:p>
        </p:txBody>
      </p:sp>
      <p:sp>
        <p:nvSpPr>
          <p:cNvPr id="6" name="Rectangle 5"/>
          <p:cNvSpPr/>
          <p:nvPr/>
        </p:nvSpPr>
        <p:spPr>
          <a:xfrm>
            <a:off x="4932040" y="1052709"/>
            <a:ext cx="4020652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4400" dirty="0" smtClean="0"/>
              <a:t>apprenants</a:t>
            </a:r>
            <a:endParaRPr lang="fr-FR" sz="4400" dirty="0"/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4400" dirty="0" smtClean="0"/>
              <a:t>activités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4400" dirty="0" smtClean="0"/>
              <a:t>interactions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-4" y="3723878"/>
            <a:ext cx="9144004" cy="1077218"/>
          </a:xfrm>
          <a:prstGeom prst="rect">
            <a:avLst/>
          </a:prstGeom>
          <a:solidFill>
            <a:schemeClr val="bg1">
              <a:lumMod val="85000"/>
              <a:alpha val="5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/>
              <a:t>La consigne d’activité est à la pédagogie ce que le problème à résoudre est au travail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320144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4" y="0"/>
            <a:ext cx="4572002" cy="5143500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5" name="Rectangle 4"/>
          <p:cNvSpPr/>
          <p:nvPr/>
        </p:nvSpPr>
        <p:spPr>
          <a:xfrm>
            <a:off x="198196" y="349176"/>
            <a:ext cx="41756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cap="small" dirty="0" smtClean="0"/>
              <a:t>Apprentissage en réseau</a:t>
            </a:r>
            <a:endParaRPr lang="fr-FR" sz="3600" b="1" cap="small" dirty="0"/>
          </a:p>
        </p:txBody>
      </p:sp>
      <p:sp>
        <p:nvSpPr>
          <p:cNvPr id="6" name="Rectangle 5"/>
          <p:cNvSpPr/>
          <p:nvPr/>
        </p:nvSpPr>
        <p:spPr>
          <a:xfrm>
            <a:off x="303723" y="1907796"/>
            <a:ext cx="4177747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Grands collectifs</a:t>
            </a:r>
            <a:endParaRPr lang="fr-FR" sz="2800" dirty="0"/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Liens faibles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Communauté faible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Complétion faible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716016" y="349176"/>
            <a:ext cx="41756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cap="small" dirty="0" smtClean="0"/>
              <a:t>Apprentissage</a:t>
            </a:r>
          </a:p>
          <a:p>
            <a:pPr algn="ctr"/>
            <a:r>
              <a:rPr lang="fr-FR" sz="3600" b="1" cap="small" dirty="0" smtClean="0"/>
              <a:t>collaboratif</a:t>
            </a:r>
            <a:endParaRPr lang="fr-FR" sz="3600" b="1" cap="small" dirty="0"/>
          </a:p>
        </p:txBody>
      </p:sp>
      <p:sp>
        <p:nvSpPr>
          <p:cNvPr id="9" name="Rectangle 8"/>
          <p:cNvSpPr/>
          <p:nvPr/>
        </p:nvSpPr>
        <p:spPr>
          <a:xfrm>
            <a:off x="4821543" y="1907796"/>
            <a:ext cx="4051109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Petits collectifs</a:t>
            </a:r>
            <a:endParaRPr lang="fr-FR" sz="2800" dirty="0"/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Liens forts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Communauté forte</a:t>
            </a:r>
          </a:p>
          <a:p>
            <a:pPr marL="631825" indent="-631825">
              <a:buFont typeface="Wingdings" panose="05000000000000000000" pitchFamily="2" charset="2"/>
              <a:buChar char="ü"/>
            </a:pPr>
            <a:r>
              <a:rPr lang="fr-FR" sz="2800" dirty="0" smtClean="0"/>
              <a:t>Complétion forte</a:t>
            </a:r>
          </a:p>
        </p:txBody>
      </p:sp>
    </p:spTree>
    <p:extLst>
      <p:ext uri="{BB962C8B-B14F-4D97-AF65-F5344CB8AC3E}">
        <p14:creationId xmlns:p14="http://schemas.microsoft.com/office/powerpoint/2010/main" val="53522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280" y="-1333"/>
            <a:ext cx="4572002" cy="5143500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vert="horz" wrap="square" lIns="180000" tIns="72000" rIns="18000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endParaRPr lang="fr-FR" sz="1200" spc="-30" dirty="0"/>
          </a:p>
        </p:txBody>
      </p:sp>
      <p:sp>
        <p:nvSpPr>
          <p:cNvPr id="2" name="Rectangle 1"/>
          <p:cNvSpPr/>
          <p:nvPr/>
        </p:nvSpPr>
        <p:spPr>
          <a:xfrm>
            <a:off x="1247825" y="1419622"/>
            <a:ext cx="189667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6000" b="1" dirty="0" smtClean="0"/>
              <a:t>2018</a:t>
            </a:r>
            <a:endParaRPr lang="fr-FR" sz="6000" b="1" dirty="0"/>
          </a:p>
        </p:txBody>
      </p:sp>
      <p:sp>
        <p:nvSpPr>
          <p:cNvPr id="16" name="Rectangle 15"/>
          <p:cNvSpPr/>
          <p:nvPr/>
        </p:nvSpPr>
        <p:spPr>
          <a:xfrm>
            <a:off x="250252" y="2282385"/>
            <a:ext cx="43214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dirty="0" smtClean="0"/>
              <a:t>Le grand retour du</a:t>
            </a:r>
          </a:p>
          <a:p>
            <a:pPr algn="ctr"/>
            <a:r>
              <a:rPr lang="fr-FR" sz="3600" dirty="0" smtClean="0"/>
              <a:t>e-learning formel faute de…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03288" y="1563638"/>
            <a:ext cx="4339650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3600" dirty="0" smtClean="0"/>
              <a:t>Temps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3600" dirty="0" smtClean="0"/>
              <a:t>Argent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3600" dirty="0" smtClean="0"/>
              <a:t>Compétences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fr-FR" sz="3600" dirty="0" smtClean="0"/>
              <a:t>Prise de risque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641695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R_template_interne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OFR_template_interne</Template>
  <TotalTime>942</TotalTime>
  <Words>300</Words>
  <Application>Microsoft Office PowerPoint</Application>
  <PresentationFormat>Affichage à l'écran (16:9)</PresentationFormat>
  <Paragraphs>99</Paragraphs>
  <Slides>15</Slides>
  <Notes>13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OFR_template_interne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Test and Learn !</vt:lpstr>
    </vt:vector>
  </TitlesOfParts>
  <Company>ORANGE FT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CURIALE Thierry IMT TECHNO</dc:creator>
  <cp:lastModifiedBy>FIED</cp:lastModifiedBy>
  <cp:revision>97</cp:revision>
  <dcterms:created xsi:type="dcterms:W3CDTF">2017-05-17T16:12:40Z</dcterms:created>
  <dcterms:modified xsi:type="dcterms:W3CDTF">2018-01-29T15:32:37Z</dcterms:modified>
</cp:coreProperties>
</file>